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4"/>
  </p:sldMasterIdLst>
  <p:sldIdLst>
    <p:sldId id="257" r:id="rId5"/>
    <p:sldId id="283" r:id="rId6"/>
    <p:sldId id="284" r:id="rId7"/>
    <p:sldId id="285" r:id="rId8"/>
    <p:sldId id="286" r:id="rId9"/>
    <p:sldId id="295" r:id="rId10"/>
    <p:sldId id="287" r:id="rId11"/>
    <p:sldId id="274" r:id="rId12"/>
    <p:sldId id="259" r:id="rId13"/>
    <p:sldId id="258" r:id="rId14"/>
    <p:sldId id="273" r:id="rId15"/>
    <p:sldId id="282" r:id="rId16"/>
    <p:sldId id="288" r:id="rId17"/>
    <p:sldId id="269" r:id="rId18"/>
    <p:sldId id="271" r:id="rId19"/>
    <p:sldId id="276" r:id="rId20"/>
    <p:sldId id="277" r:id="rId21"/>
    <p:sldId id="280" r:id="rId22"/>
    <p:sldId id="278" r:id="rId23"/>
    <p:sldId id="298" r:id="rId24"/>
    <p:sldId id="260" r:id="rId25"/>
    <p:sldId id="261" r:id="rId26"/>
    <p:sldId id="262" r:id="rId27"/>
    <p:sldId id="265" r:id="rId28"/>
    <p:sldId id="263" r:id="rId29"/>
    <p:sldId id="264" r:id="rId30"/>
    <p:sldId id="266" r:id="rId31"/>
    <p:sldId id="281" r:id="rId32"/>
    <p:sldId id="289" r:id="rId33"/>
    <p:sldId id="290" r:id="rId34"/>
    <p:sldId id="291" r:id="rId35"/>
    <p:sldId id="292" r:id="rId36"/>
    <p:sldId id="294" r:id="rId37"/>
    <p:sldId id="293"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F2B"/>
    <a:srgbClr val="FCF7F1"/>
    <a:srgbClr val="344529"/>
    <a:srgbClr val="2B3922"/>
    <a:srgbClr val="2E3722"/>
    <a:srgbClr val="B8D233"/>
    <a:srgbClr val="5CC6D6"/>
    <a:srgbClr val="F8D22F"/>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37" autoAdjust="0"/>
    <p:restoredTop sz="94619" autoAdjust="0"/>
  </p:normalViewPr>
  <p:slideViewPr>
    <p:cSldViewPr snapToGrid="0">
      <p:cViewPr varScale="1">
        <p:scale>
          <a:sx n="115" d="100"/>
          <a:sy n="115" d="100"/>
        </p:scale>
        <p:origin x="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34F31E-174A-40C1-98E4-05D4B603870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5289C4C-1DEC-47B9-990D-F461A7C69145}">
      <dgm:prSet/>
      <dgm:spPr/>
      <dgm:t>
        <a:bodyPr/>
        <a:lstStyle/>
        <a:p>
          <a:pPr>
            <a:defRPr cap="all"/>
          </a:pPr>
          <a:r>
            <a:rPr lang="en-IN"/>
            <a:t>Introduction</a:t>
          </a:r>
          <a:endParaRPr lang="en-US"/>
        </a:p>
      </dgm:t>
    </dgm:pt>
    <dgm:pt modelId="{E5EB734A-D0A6-4123-82A6-CB237EFAB414}" type="parTrans" cxnId="{82E97C39-45FF-4656-9CFF-8816864E63F3}">
      <dgm:prSet/>
      <dgm:spPr/>
      <dgm:t>
        <a:bodyPr/>
        <a:lstStyle/>
        <a:p>
          <a:endParaRPr lang="en-US"/>
        </a:p>
      </dgm:t>
    </dgm:pt>
    <dgm:pt modelId="{9AA763B5-5B6C-4090-B5E3-372366167DDF}" type="sibTrans" cxnId="{82E97C39-45FF-4656-9CFF-8816864E63F3}">
      <dgm:prSet/>
      <dgm:spPr/>
      <dgm:t>
        <a:bodyPr/>
        <a:lstStyle/>
        <a:p>
          <a:endParaRPr lang="en-US"/>
        </a:p>
      </dgm:t>
    </dgm:pt>
    <dgm:pt modelId="{106BAF64-0BE0-4D38-8EF2-610846DF3289}">
      <dgm:prSet/>
      <dgm:spPr/>
      <dgm:t>
        <a:bodyPr/>
        <a:lstStyle/>
        <a:p>
          <a:pPr>
            <a:defRPr cap="all"/>
          </a:pPr>
          <a:r>
            <a:rPr lang="en-IN"/>
            <a:t>Data collection and methodology</a:t>
          </a:r>
          <a:endParaRPr lang="en-US"/>
        </a:p>
      </dgm:t>
    </dgm:pt>
    <dgm:pt modelId="{773983D8-53BF-4499-8ABC-CA7D95A8297A}" type="parTrans" cxnId="{66212BF3-96EE-4CB9-AA12-3D63DA73BC61}">
      <dgm:prSet/>
      <dgm:spPr/>
      <dgm:t>
        <a:bodyPr/>
        <a:lstStyle/>
        <a:p>
          <a:endParaRPr lang="en-US"/>
        </a:p>
      </dgm:t>
    </dgm:pt>
    <dgm:pt modelId="{630ABA02-24D4-4D29-BBDD-7BD2E1E20CED}" type="sibTrans" cxnId="{66212BF3-96EE-4CB9-AA12-3D63DA73BC61}">
      <dgm:prSet/>
      <dgm:spPr/>
      <dgm:t>
        <a:bodyPr/>
        <a:lstStyle/>
        <a:p>
          <a:endParaRPr lang="en-US"/>
        </a:p>
      </dgm:t>
    </dgm:pt>
    <dgm:pt modelId="{19426FC0-8980-4786-A347-9AD9773CD76F}">
      <dgm:prSet/>
      <dgm:spPr/>
      <dgm:t>
        <a:bodyPr/>
        <a:lstStyle/>
        <a:p>
          <a:pPr>
            <a:defRPr cap="all"/>
          </a:pPr>
          <a:r>
            <a:rPr lang="en-IN"/>
            <a:t>Analysis</a:t>
          </a:r>
          <a:endParaRPr lang="en-US"/>
        </a:p>
      </dgm:t>
    </dgm:pt>
    <dgm:pt modelId="{3058365A-C602-484A-8E9A-880243A2176B}" type="parTrans" cxnId="{900C1E87-7D74-4BF5-8239-4ED433011CF3}">
      <dgm:prSet/>
      <dgm:spPr/>
      <dgm:t>
        <a:bodyPr/>
        <a:lstStyle/>
        <a:p>
          <a:endParaRPr lang="en-US"/>
        </a:p>
      </dgm:t>
    </dgm:pt>
    <dgm:pt modelId="{1FA29D4D-C971-457F-B8CD-53A99F3C83BA}" type="sibTrans" cxnId="{900C1E87-7D74-4BF5-8239-4ED433011CF3}">
      <dgm:prSet/>
      <dgm:spPr/>
      <dgm:t>
        <a:bodyPr/>
        <a:lstStyle/>
        <a:p>
          <a:endParaRPr lang="en-US"/>
        </a:p>
      </dgm:t>
    </dgm:pt>
    <dgm:pt modelId="{20B3B1BD-6E90-4B50-8CD1-4B0A79DA3804}">
      <dgm:prSet/>
      <dgm:spPr/>
      <dgm:t>
        <a:bodyPr/>
        <a:lstStyle/>
        <a:p>
          <a:pPr>
            <a:defRPr cap="all"/>
          </a:pPr>
          <a:r>
            <a:rPr lang="en-IN"/>
            <a:t>Conclusions and recommendations </a:t>
          </a:r>
          <a:endParaRPr lang="en-US"/>
        </a:p>
      </dgm:t>
    </dgm:pt>
    <dgm:pt modelId="{B5EE7696-DF4E-4734-811D-AEEF9872D766}" type="parTrans" cxnId="{AB8E06A5-EFA4-4EBE-9C21-E71FFACF8E48}">
      <dgm:prSet/>
      <dgm:spPr/>
      <dgm:t>
        <a:bodyPr/>
        <a:lstStyle/>
        <a:p>
          <a:endParaRPr lang="en-US"/>
        </a:p>
      </dgm:t>
    </dgm:pt>
    <dgm:pt modelId="{027B1159-5D4D-414D-B8DD-C7D4E8E29A27}" type="sibTrans" cxnId="{AB8E06A5-EFA4-4EBE-9C21-E71FFACF8E48}">
      <dgm:prSet/>
      <dgm:spPr/>
      <dgm:t>
        <a:bodyPr/>
        <a:lstStyle/>
        <a:p>
          <a:endParaRPr lang="en-US"/>
        </a:p>
      </dgm:t>
    </dgm:pt>
    <dgm:pt modelId="{0A30C5F0-DF2B-4D45-B1CC-F8F36B59D08A}" type="pres">
      <dgm:prSet presAssocID="{F034F31E-174A-40C1-98E4-05D4B6038701}" presName="root" presStyleCnt="0">
        <dgm:presLayoutVars>
          <dgm:dir/>
          <dgm:resizeHandles val="exact"/>
        </dgm:presLayoutVars>
      </dgm:prSet>
      <dgm:spPr/>
    </dgm:pt>
    <dgm:pt modelId="{BCBC0B19-0278-4793-98B0-DFABD62B4377}" type="pres">
      <dgm:prSet presAssocID="{05289C4C-1DEC-47B9-990D-F461A7C69145}" presName="compNode" presStyleCnt="0"/>
      <dgm:spPr/>
    </dgm:pt>
    <dgm:pt modelId="{2A53FDD9-11E1-48A6-9FAD-13D2EA8FEABA}" type="pres">
      <dgm:prSet presAssocID="{05289C4C-1DEC-47B9-990D-F461A7C69145}" presName="iconBgRect" presStyleLbl="bgShp" presStyleIdx="0" presStyleCnt="4"/>
      <dgm:spPr/>
    </dgm:pt>
    <dgm:pt modelId="{E54DBEF2-EA41-424E-8F5C-D9D2277803BE}" type="pres">
      <dgm:prSet presAssocID="{05289C4C-1DEC-47B9-990D-F461A7C691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9BA57E09-89E1-4221-B999-8367590BCDB8}" type="pres">
      <dgm:prSet presAssocID="{05289C4C-1DEC-47B9-990D-F461A7C69145}" presName="spaceRect" presStyleCnt="0"/>
      <dgm:spPr/>
    </dgm:pt>
    <dgm:pt modelId="{A70A32D2-F9DC-40F7-8B5E-17F7C32262FD}" type="pres">
      <dgm:prSet presAssocID="{05289C4C-1DEC-47B9-990D-F461A7C69145}" presName="textRect" presStyleLbl="revTx" presStyleIdx="0" presStyleCnt="4">
        <dgm:presLayoutVars>
          <dgm:chMax val="1"/>
          <dgm:chPref val="1"/>
        </dgm:presLayoutVars>
      </dgm:prSet>
      <dgm:spPr/>
    </dgm:pt>
    <dgm:pt modelId="{F10F3C2E-D5D8-4755-808F-C20739211E53}" type="pres">
      <dgm:prSet presAssocID="{9AA763B5-5B6C-4090-B5E3-372366167DDF}" presName="sibTrans" presStyleCnt="0"/>
      <dgm:spPr/>
    </dgm:pt>
    <dgm:pt modelId="{867C80DD-84D5-4DC8-9A60-698733F91A94}" type="pres">
      <dgm:prSet presAssocID="{106BAF64-0BE0-4D38-8EF2-610846DF3289}" presName="compNode" presStyleCnt="0"/>
      <dgm:spPr/>
    </dgm:pt>
    <dgm:pt modelId="{6D8A6AD9-B552-4B05-B00B-5E074D81291F}" type="pres">
      <dgm:prSet presAssocID="{106BAF64-0BE0-4D38-8EF2-610846DF3289}" presName="iconBgRect" presStyleLbl="bgShp" presStyleIdx="1" presStyleCnt="4"/>
      <dgm:spPr/>
    </dgm:pt>
    <dgm:pt modelId="{405477FF-1AE3-499F-97D2-4AD00B3C0BA0}" type="pres">
      <dgm:prSet presAssocID="{106BAF64-0BE0-4D38-8EF2-610846DF32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bric Report Library"/>
        </a:ext>
      </dgm:extLst>
    </dgm:pt>
    <dgm:pt modelId="{FBF0AF68-2FB6-45EA-B9BA-93552C2E84EA}" type="pres">
      <dgm:prSet presAssocID="{106BAF64-0BE0-4D38-8EF2-610846DF3289}" presName="spaceRect" presStyleCnt="0"/>
      <dgm:spPr/>
    </dgm:pt>
    <dgm:pt modelId="{F8E15740-58CB-46EE-8259-853C09D0F4FE}" type="pres">
      <dgm:prSet presAssocID="{106BAF64-0BE0-4D38-8EF2-610846DF3289}" presName="textRect" presStyleLbl="revTx" presStyleIdx="1" presStyleCnt="4">
        <dgm:presLayoutVars>
          <dgm:chMax val="1"/>
          <dgm:chPref val="1"/>
        </dgm:presLayoutVars>
      </dgm:prSet>
      <dgm:spPr/>
    </dgm:pt>
    <dgm:pt modelId="{8491F143-F3CE-4E1D-9D02-E02E7C5E9607}" type="pres">
      <dgm:prSet presAssocID="{630ABA02-24D4-4D29-BBDD-7BD2E1E20CED}" presName="sibTrans" presStyleCnt="0"/>
      <dgm:spPr/>
    </dgm:pt>
    <dgm:pt modelId="{71F5677C-03F2-4204-84B0-157F491D3205}" type="pres">
      <dgm:prSet presAssocID="{19426FC0-8980-4786-A347-9AD9773CD76F}" presName="compNode" presStyleCnt="0"/>
      <dgm:spPr/>
    </dgm:pt>
    <dgm:pt modelId="{511A70A4-F2D3-450F-A708-00DCF4FAECB8}" type="pres">
      <dgm:prSet presAssocID="{19426FC0-8980-4786-A347-9AD9773CD76F}" presName="iconBgRect" presStyleLbl="bgShp" presStyleIdx="2" presStyleCnt="4"/>
      <dgm:spPr/>
    </dgm:pt>
    <dgm:pt modelId="{5D39DD29-A2C3-4C36-B994-9D65036EF770}" type="pres">
      <dgm:prSet presAssocID="{19426FC0-8980-4786-A347-9AD9773CD7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Plan"/>
        </a:ext>
      </dgm:extLst>
    </dgm:pt>
    <dgm:pt modelId="{3B3368D1-14C9-43AE-B5CC-5592F4ECA036}" type="pres">
      <dgm:prSet presAssocID="{19426FC0-8980-4786-A347-9AD9773CD76F}" presName="spaceRect" presStyleCnt="0"/>
      <dgm:spPr/>
    </dgm:pt>
    <dgm:pt modelId="{15BD71F6-D0F4-4EEA-85E0-E2A19F31933D}" type="pres">
      <dgm:prSet presAssocID="{19426FC0-8980-4786-A347-9AD9773CD76F}" presName="textRect" presStyleLbl="revTx" presStyleIdx="2" presStyleCnt="4">
        <dgm:presLayoutVars>
          <dgm:chMax val="1"/>
          <dgm:chPref val="1"/>
        </dgm:presLayoutVars>
      </dgm:prSet>
      <dgm:spPr/>
    </dgm:pt>
    <dgm:pt modelId="{9D918134-9907-480E-8F9F-FDCF98B7A732}" type="pres">
      <dgm:prSet presAssocID="{1FA29D4D-C971-457F-B8CD-53A99F3C83BA}" presName="sibTrans" presStyleCnt="0"/>
      <dgm:spPr/>
    </dgm:pt>
    <dgm:pt modelId="{604B139A-0984-4266-80A1-1E4FCF254D59}" type="pres">
      <dgm:prSet presAssocID="{20B3B1BD-6E90-4B50-8CD1-4B0A79DA3804}" presName="compNode" presStyleCnt="0"/>
      <dgm:spPr/>
    </dgm:pt>
    <dgm:pt modelId="{F46F2274-2051-4AB0-B6F1-D32A1C2B7C26}" type="pres">
      <dgm:prSet presAssocID="{20B3B1BD-6E90-4B50-8CD1-4B0A79DA3804}" presName="iconBgRect" presStyleLbl="bgShp" presStyleIdx="3" presStyleCnt="4"/>
      <dgm:spPr/>
    </dgm:pt>
    <dgm:pt modelId="{375C7E89-AD14-466B-A635-35693F45B7DE}" type="pres">
      <dgm:prSet presAssocID="{20B3B1BD-6E90-4B50-8CD1-4B0A79DA380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ment Urgent"/>
        </a:ext>
      </dgm:extLst>
    </dgm:pt>
    <dgm:pt modelId="{E13FA02F-E48C-4C59-B6F3-60C1FBC7A4B1}" type="pres">
      <dgm:prSet presAssocID="{20B3B1BD-6E90-4B50-8CD1-4B0A79DA3804}" presName="spaceRect" presStyleCnt="0"/>
      <dgm:spPr/>
    </dgm:pt>
    <dgm:pt modelId="{1502A934-F19C-48EE-B414-80C50AA1A323}" type="pres">
      <dgm:prSet presAssocID="{20B3B1BD-6E90-4B50-8CD1-4B0A79DA3804}" presName="textRect" presStyleLbl="revTx" presStyleIdx="3" presStyleCnt="4">
        <dgm:presLayoutVars>
          <dgm:chMax val="1"/>
          <dgm:chPref val="1"/>
        </dgm:presLayoutVars>
      </dgm:prSet>
      <dgm:spPr/>
    </dgm:pt>
  </dgm:ptLst>
  <dgm:cxnLst>
    <dgm:cxn modelId="{8026A909-BC4E-4D62-AFF0-103C0DA340DE}" type="presOf" srcId="{F034F31E-174A-40C1-98E4-05D4B6038701}" destId="{0A30C5F0-DF2B-4D45-B1CC-F8F36B59D08A}" srcOrd="0" destOrd="0" presId="urn:microsoft.com/office/officeart/2018/5/layout/IconCircleLabelList"/>
    <dgm:cxn modelId="{D9210520-C2F5-4C4C-AF37-3BBE7FB321A2}" type="presOf" srcId="{106BAF64-0BE0-4D38-8EF2-610846DF3289}" destId="{F8E15740-58CB-46EE-8259-853C09D0F4FE}" srcOrd="0" destOrd="0" presId="urn:microsoft.com/office/officeart/2018/5/layout/IconCircleLabelList"/>
    <dgm:cxn modelId="{31FE3632-E4F7-405F-91A3-64E25BC32203}" type="presOf" srcId="{05289C4C-1DEC-47B9-990D-F461A7C69145}" destId="{A70A32D2-F9DC-40F7-8B5E-17F7C32262FD}" srcOrd="0" destOrd="0" presId="urn:microsoft.com/office/officeart/2018/5/layout/IconCircleLabelList"/>
    <dgm:cxn modelId="{82E97C39-45FF-4656-9CFF-8816864E63F3}" srcId="{F034F31E-174A-40C1-98E4-05D4B6038701}" destId="{05289C4C-1DEC-47B9-990D-F461A7C69145}" srcOrd="0" destOrd="0" parTransId="{E5EB734A-D0A6-4123-82A6-CB237EFAB414}" sibTransId="{9AA763B5-5B6C-4090-B5E3-372366167DDF}"/>
    <dgm:cxn modelId="{339DE43B-666F-46DE-9762-F3A7C3A045EA}" type="presOf" srcId="{19426FC0-8980-4786-A347-9AD9773CD76F}" destId="{15BD71F6-D0F4-4EEA-85E0-E2A19F31933D}" srcOrd="0" destOrd="0" presId="urn:microsoft.com/office/officeart/2018/5/layout/IconCircleLabelList"/>
    <dgm:cxn modelId="{900C1E87-7D74-4BF5-8239-4ED433011CF3}" srcId="{F034F31E-174A-40C1-98E4-05D4B6038701}" destId="{19426FC0-8980-4786-A347-9AD9773CD76F}" srcOrd="2" destOrd="0" parTransId="{3058365A-C602-484A-8E9A-880243A2176B}" sibTransId="{1FA29D4D-C971-457F-B8CD-53A99F3C83BA}"/>
    <dgm:cxn modelId="{AB8E06A5-EFA4-4EBE-9C21-E71FFACF8E48}" srcId="{F034F31E-174A-40C1-98E4-05D4B6038701}" destId="{20B3B1BD-6E90-4B50-8CD1-4B0A79DA3804}" srcOrd="3" destOrd="0" parTransId="{B5EE7696-DF4E-4734-811D-AEEF9872D766}" sibTransId="{027B1159-5D4D-414D-B8DD-C7D4E8E29A27}"/>
    <dgm:cxn modelId="{66212BF3-96EE-4CB9-AA12-3D63DA73BC61}" srcId="{F034F31E-174A-40C1-98E4-05D4B6038701}" destId="{106BAF64-0BE0-4D38-8EF2-610846DF3289}" srcOrd="1" destOrd="0" parTransId="{773983D8-53BF-4499-8ABC-CA7D95A8297A}" sibTransId="{630ABA02-24D4-4D29-BBDD-7BD2E1E20CED}"/>
    <dgm:cxn modelId="{16876DFD-6C60-4F89-AFA7-637CABAA3D74}" type="presOf" srcId="{20B3B1BD-6E90-4B50-8CD1-4B0A79DA3804}" destId="{1502A934-F19C-48EE-B414-80C50AA1A323}" srcOrd="0" destOrd="0" presId="urn:microsoft.com/office/officeart/2018/5/layout/IconCircleLabelList"/>
    <dgm:cxn modelId="{B8E4CA6F-0CDE-4204-95B4-5CDDBD58E193}" type="presParOf" srcId="{0A30C5F0-DF2B-4D45-B1CC-F8F36B59D08A}" destId="{BCBC0B19-0278-4793-98B0-DFABD62B4377}" srcOrd="0" destOrd="0" presId="urn:microsoft.com/office/officeart/2018/5/layout/IconCircleLabelList"/>
    <dgm:cxn modelId="{5C228726-02B3-4532-A152-AA88343CF7E6}" type="presParOf" srcId="{BCBC0B19-0278-4793-98B0-DFABD62B4377}" destId="{2A53FDD9-11E1-48A6-9FAD-13D2EA8FEABA}" srcOrd="0" destOrd="0" presId="urn:microsoft.com/office/officeart/2018/5/layout/IconCircleLabelList"/>
    <dgm:cxn modelId="{16240577-6FAE-4A61-BD15-FCFA3181DF24}" type="presParOf" srcId="{BCBC0B19-0278-4793-98B0-DFABD62B4377}" destId="{E54DBEF2-EA41-424E-8F5C-D9D2277803BE}" srcOrd="1" destOrd="0" presId="urn:microsoft.com/office/officeart/2018/5/layout/IconCircleLabelList"/>
    <dgm:cxn modelId="{8CA01CA2-2008-4BD8-A9E4-A1ECA8BF0557}" type="presParOf" srcId="{BCBC0B19-0278-4793-98B0-DFABD62B4377}" destId="{9BA57E09-89E1-4221-B999-8367590BCDB8}" srcOrd="2" destOrd="0" presId="urn:microsoft.com/office/officeart/2018/5/layout/IconCircleLabelList"/>
    <dgm:cxn modelId="{0EEBDD7F-43D6-4FDC-946C-1858CF6D05DC}" type="presParOf" srcId="{BCBC0B19-0278-4793-98B0-DFABD62B4377}" destId="{A70A32D2-F9DC-40F7-8B5E-17F7C32262FD}" srcOrd="3" destOrd="0" presId="urn:microsoft.com/office/officeart/2018/5/layout/IconCircleLabelList"/>
    <dgm:cxn modelId="{E97EE6E5-CA1E-48F4-B6B6-2DF7F027FEFD}" type="presParOf" srcId="{0A30C5F0-DF2B-4D45-B1CC-F8F36B59D08A}" destId="{F10F3C2E-D5D8-4755-808F-C20739211E53}" srcOrd="1" destOrd="0" presId="urn:microsoft.com/office/officeart/2018/5/layout/IconCircleLabelList"/>
    <dgm:cxn modelId="{B859C72A-3925-41A8-8FE5-7C8169EF34EF}" type="presParOf" srcId="{0A30C5F0-DF2B-4D45-B1CC-F8F36B59D08A}" destId="{867C80DD-84D5-4DC8-9A60-698733F91A94}" srcOrd="2" destOrd="0" presId="urn:microsoft.com/office/officeart/2018/5/layout/IconCircleLabelList"/>
    <dgm:cxn modelId="{2C6952AC-EC04-498D-AEE9-A864874FBD45}" type="presParOf" srcId="{867C80DD-84D5-4DC8-9A60-698733F91A94}" destId="{6D8A6AD9-B552-4B05-B00B-5E074D81291F}" srcOrd="0" destOrd="0" presId="urn:microsoft.com/office/officeart/2018/5/layout/IconCircleLabelList"/>
    <dgm:cxn modelId="{9115B0B8-F793-4B24-B31B-09623BDBAE16}" type="presParOf" srcId="{867C80DD-84D5-4DC8-9A60-698733F91A94}" destId="{405477FF-1AE3-499F-97D2-4AD00B3C0BA0}" srcOrd="1" destOrd="0" presId="urn:microsoft.com/office/officeart/2018/5/layout/IconCircleLabelList"/>
    <dgm:cxn modelId="{BF415664-5CD4-4EDF-9082-5AE9869CF1E7}" type="presParOf" srcId="{867C80DD-84D5-4DC8-9A60-698733F91A94}" destId="{FBF0AF68-2FB6-45EA-B9BA-93552C2E84EA}" srcOrd="2" destOrd="0" presId="urn:microsoft.com/office/officeart/2018/5/layout/IconCircleLabelList"/>
    <dgm:cxn modelId="{4F492035-2AEF-4BDA-921B-75D34CC0F7D6}" type="presParOf" srcId="{867C80DD-84D5-4DC8-9A60-698733F91A94}" destId="{F8E15740-58CB-46EE-8259-853C09D0F4FE}" srcOrd="3" destOrd="0" presId="urn:microsoft.com/office/officeart/2018/5/layout/IconCircleLabelList"/>
    <dgm:cxn modelId="{DAAEE69C-F586-4A56-A753-D86BDB28F35D}" type="presParOf" srcId="{0A30C5F0-DF2B-4D45-B1CC-F8F36B59D08A}" destId="{8491F143-F3CE-4E1D-9D02-E02E7C5E9607}" srcOrd="3" destOrd="0" presId="urn:microsoft.com/office/officeart/2018/5/layout/IconCircleLabelList"/>
    <dgm:cxn modelId="{29C30587-1664-4C7B-84D2-62FC7C8A702B}" type="presParOf" srcId="{0A30C5F0-DF2B-4D45-B1CC-F8F36B59D08A}" destId="{71F5677C-03F2-4204-84B0-157F491D3205}" srcOrd="4" destOrd="0" presId="urn:microsoft.com/office/officeart/2018/5/layout/IconCircleLabelList"/>
    <dgm:cxn modelId="{9DEE1199-F351-40B9-842F-1D8B910917E4}" type="presParOf" srcId="{71F5677C-03F2-4204-84B0-157F491D3205}" destId="{511A70A4-F2D3-450F-A708-00DCF4FAECB8}" srcOrd="0" destOrd="0" presId="urn:microsoft.com/office/officeart/2018/5/layout/IconCircleLabelList"/>
    <dgm:cxn modelId="{9C6178F5-0C1D-4190-B414-AE77F2D9B3B8}" type="presParOf" srcId="{71F5677C-03F2-4204-84B0-157F491D3205}" destId="{5D39DD29-A2C3-4C36-B994-9D65036EF770}" srcOrd="1" destOrd="0" presId="urn:microsoft.com/office/officeart/2018/5/layout/IconCircleLabelList"/>
    <dgm:cxn modelId="{B2601A0B-AFBD-4E3C-BBC9-B5733409C063}" type="presParOf" srcId="{71F5677C-03F2-4204-84B0-157F491D3205}" destId="{3B3368D1-14C9-43AE-B5CC-5592F4ECA036}" srcOrd="2" destOrd="0" presId="urn:microsoft.com/office/officeart/2018/5/layout/IconCircleLabelList"/>
    <dgm:cxn modelId="{3A9FDB55-5F17-4E2E-B0B8-E6BE7D06B791}" type="presParOf" srcId="{71F5677C-03F2-4204-84B0-157F491D3205}" destId="{15BD71F6-D0F4-4EEA-85E0-E2A19F31933D}" srcOrd="3" destOrd="0" presId="urn:microsoft.com/office/officeart/2018/5/layout/IconCircleLabelList"/>
    <dgm:cxn modelId="{E8AA9489-BDA7-41E7-9884-0CAC358B634B}" type="presParOf" srcId="{0A30C5F0-DF2B-4D45-B1CC-F8F36B59D08A}" destId="{9D918134-9907-480E-8F9F-FDCF98B7A732}" srcOrd="5" destOrd="0" presId="urn:microsoft.com/office/officeart/2018/5/layout/IconCircleLabelList"/>
    <dgm:cxn modelId="{71C0AF0B-517E-437A-9DAF-200FDB7F5A55}" type="presParOf" srcId="{0A30C5F0-DF2B-4D45-B1CC-F8F36B59D08A}" destId="{604B139A-0984-4266-80A1-1E4FCF254D59}" srcOrd="6" destOrd="0" presId="urn:microsoft.com/office/officeart/2018/5/layout/IconCircleLabelList"/>
    <dgm:cxn modelId="{7277D8B6-EBFB-4FB2-B481-B3BEE518740C}" type="presParOf" srcId="{604B139A-0984-4266-80A1-1E4FCF254D59}" destId="{F46F2274-2051-4AB0-B6F1-D32A1C2B7C26}" srcOrd="0" destOrd="0" presId="urn:microsoft.com/office/officeart/2018/5/layout/IconCircleLabelList"/>
    <dgm:cxn modelId="{4A404574-C073-4253-8E29-F7CD4A13B92E}" type="presParOf" srcId="{604B139A-0984-4266-80A1-1E4FCF254D59}" destId="{375C7E89-AD14-466B-A635-35693F45B7DE}" srcOrd="1" destOrd="0" presId="urn:microsoft.com/office/officeart/2018/5/layout/IconCircleLabelList"/>
    <dgm:cxn modelId="{67CB6F47-FF5F-44AF-BEB6-BCE3CC8DAA7E}" type="presParOf" srcId="{604B139A-0984-4266-80A1-1E4FCF254D59}" destId="{E13FA02F-E48C-4C59-B6F3-60C1FBC7A4B1}" srcOrd="2" destOrd="0" presId="urn:microsoft.com/office/officeart/2018/5/layout/IconCircleLabelList"/>
    <dgm:cxn modelId="{75F4373B-9AA0-44D7-AE09-8F372F54772C}" type="presParOf" srcId="{604B139A-0984-4266-80A1-1E4FCF254D59}" destId="{1502A934-F19C-48EE-B414-80C50AA1A32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3FDD9-11E1-48A6-9FAD-13D2EA8FEABA}">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DBEF2-EA41-424E-8F5C-D9D2277803BE}">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0A32D2-F9DC-40F7-8B5E-17F7C32262FD}">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Introduction</a:t>
          </a:r>
          <a:endParaRPr lang="en-US" sz="1800" kern="1200"/>
        </a:p>
      </dsp:txBody>
      <dsp:txXfrm>
        <a:off x="569079" y="2644614"/>
        <a:ext cx="2072362" cy="720000"/>
      </dsp:txXfrm>
    </dsp:sp>
    <dsp:sp modelId="{6D8A6AD9-B552-4B05-B00B-5E074D81291F}">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477FF-1AE3-499F-97D2-4AD00B3C0BA0}">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E15740-58CB-46EE-8259-853C09D0F4FE}">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Data collection and methodology</a:t>
          </a:r>
          <a:endParaRPr lang="en-US" sz="1800" kern="1200"/>
        </a:p>
      </dsp:txBody>
      <dsp:txXfrm>
        <a:off x="3004105" y="2644614"/>
        <a:ext cx="2072362" cy="720000"/>
      </dsp:txXfrm>
    </dsp:sp>
    <dsp:sp modelId="{511A70A4-F2D3-450F-A708-00DCF4FAECB8}">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9DD29-A2C3-4C36-B994-9D65036EF770}">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BD71F6-D0F4-4EEA-85E0-E2A19F31933D}">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Analysis</a:t>
          </a:r>
          <a:endParaRPr lang="en-US" sz="1800" kern="1200"/>
        </a:p>
      </dsp:txBody>
      <dsp:txXfrm>
        <a:off x="5439131" y="2644614"/>
        <a:ext cx="2072362" cy="720000"/>
      </dsp:txXfrm>
    </dsp:sp>
    <dsp:sp modelId="{F46F2274-2051-4AB0-B6F1-D32A1C2B7C26}">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C7E89-AD14-466B-A635-35693F45B7DE}">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2A934-F19C-48EE-B414-80C50AA1A323}">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Conclusions and recommendations </a:t>
          </a:r>
          <a:endParaRPr lang="en-US" sz="1800" kern="1200"/>
        </a:p>
      </dsp:txBody>
      <dsp:txXfrm>
        <a:off x="7874157" y="264461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94379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611595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009501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744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9120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5191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98503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6175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68022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6/17/22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93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6/17/22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9371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6/17/22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61228396"/>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tatisticsbyjim.com/glossary/parameter/" TargetMode="External"/><Relationship Id="rId2" Type="http://schemas.openxmlformats.org/officeDocument/2006/relationships/hyperlink" Target="https://statisticsbyjim.com/glossary/population/" TargetMode="External"/><Relationship Id="rId1" Type="http://schemas.openxmlformats.org/officeDocument/2006/relationships/slideLayout" Target="../slideLayouts/slideLayout2.xml"/><Relationship Id="rId4" Type="http://schemas.openxmlformats.org/officeDocument/2006/relationships/hyperlink" Target="https://statisticsbyjim.com/glossary/sampl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838200" y="963507"/>
            <a:ext cx="3494362" cy="4930986"/>
          </a:xfrm>
        </p:spPr>
        <p:txBody>
          <a:bodyPr vert="horz" lIns="91440" tIns="45720" rIns="91440" bIns="45720" rtlCol="0" anchor="ctr">
            <a:normAutofit/>
          </a:bodyPr>
          <a:lstStyle/>
          <a:p>
            <a:pPr algn="r"/>
            <a:r>
              <a:rPr lang="en-US" sz="4400" kern="1200" dirty="0">
                <a:solidFill>
                  <a:schemeClr val="accent1"/>
                </a:solidFill>
                <a:latin typeface="+mj-lt"/>
                <a:ea typeface="+mj-ea"/>
                <a:cs typeface="+mj-cs"/>
              </a:rPr>
              <a:t>IMPACT OF COVID'19 ON MENTAL HEALTH</a:t>
            </a:r>
          </a:p>
        </p:txBody>
      </p:sp>
      <p:cxnSp>
        <p:nvCxnSpPr>
          <p:cNvPr id="21" name="Straight Connector 2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Subtitle 8">
            <a:extLst>
              <a:ext uri="{FF2B5EF4-FFF2-40B4-BE49-F238E27FC236}">
                <a16:creationId xmlns:a16="http://schemas.microsoft.com/office/drawing/2014/main" id="{987601E3-795C-4D63-BC17-13DB307A654C}"/>
              </a:ext>
            </a:extLst>
          </p:cNvPr>
          <p:cNvSpPr>
            <a:spLocks noGrp="1"/>
          </p:cNvSpPr>
          <p:nvPr>
            <p:ph type="subTitle" idx="1"/>
          </p:nvPr>
        </p:nvSpPr>
        <p:spPr>
          <a:xfrm>
            <a:off x="5054538" y="2178990"/>
            <a:ext cx="6250940" cy="2304627"/>
          </a:xfrm>
        </p:spPr>
        <p:txBody>
          <a:bodyPr vert="horz" lIns="91440" tIns="45720" rIns="91440" bIns="45720" rtlCol="0" anchor="b">
            <a:normAutofit/>
          </a:bodyPr>
          <a:lstStyle/>
          <a:p>
            <a:pPr indent="-228600" algn="l">
              <a:buFont typeface="Arial" panose="020B0604020202020204" pitchFamily="34" charset="0"/>
              <a:buChar char="•"/>
            </a:pPr>
            <a:r>
              <a:rPr lang="en-US" sz="2000" dirty="0"/>
              <a:t>Presented By:</a:t>
            </a:r>
          </a:p>
          <a:p>
            <a:pPr indent="-228600" algn="l">
              <a:buFont typeface="Arial" panose="020B0604020202020204" pitchFamily="34" charset="0"/>
              <a:buChar char="•"/>
            </a:pPr>
            <a:r>
              <a:rPr lang="en-US" sz="2000" dirty="0"/>
              <a:t>Joy </a:t>
            </a:r>
            <a:r>
              <a:rPr lang="en-US" sz="2000" dirty="0" err="1"/>
              <a:t>Bhowmick</a:t>
            </a:r>
            <a:r>
              <a:rPr lang="en-US" sz="2000" dirty="0"/>
              <a:t> – C22012</a:t>
            </a:r>
          </a:p>
          <a:p>
            <a:pPr indent="-228600" algn="l">
              <a:buFont typeface="Arial" panose="020B0604020202020204" pitchFamily="34" charset="0"/>
              <a:buChar char="•"/>
            </a:pPr>
            <a:r>
              <a:rPr lang="en-US" sz="2000" dirty="0"/>
              <a:t>Tamosa Sur – C22027</a:t>
            </a:r>
          </a:p>
          <a:p>
            <a:pPr indent="-228600" algn="l">
              <a:buFont typeface="Arial" panose="020B0604020202020204" pitchFamily="34" charset="0"/>
              <a:buChar char="•"/>
            </a:pPr>
            <a:r>
              <a:rPr lang="en-US" sz="2000" dirty="0"/>
              <a:t>Under the Guidance of:</a:t>
            </a:r>
          </a:p>
          <a:p>
            <a:pPr indent="-228600" algn="l">
              <a:buFont typeface="Arial" panose="020B0604020202020204" pitchFamily="34" charset="0"/>
              <a:buChar char="•"/>
            </a:pPr>
            <a:r>
              <a:rPr lang="en-US" sz="2000" dirty="0"/>
              <a:t>Dr </a:t>
            </a:r>
            <a:r>
              <a:rPr lang="en-US" sz="2000" dirty="0" err="1"/>
              <a:t>Sayantani</a:t>
            </a:r>
            <a:r>
              <a:rPr lang="en-US" sz="2000" dirty="0"/>
              <a:t> Roy </a:t>
            </a:r>
            <a:r>
              <a:rPr lang="en-US" sz="2000" b="1" i="0" dirty="0">
                <a:effectLst/>
              </a:rPr>
              <a:t>Choudhury</a:t>
            </a:r>
            <a:endParaRPr lang="en-US" sz="2000" b="1" dirty="0"/>
          </a:p>
        </p:txBody>
      </p:sp>
      <p:sp>
        <p:nvSpPr>
          <p:cNvPr id="14" name="TextBox 13">
            <a:extLst>
              <a:ext uri="{FF2B5EF4-FFF2-40B4-BE49-F238E27FC236}">
                <a16:creationId xmlns:a16="http://schemas.microsoft.com/office/drawing/2014/main" id="{95082540-9DD7-4009-84F4-1232C9245103}"/>
              </a:ext>
            </a:extLst>
          </p:cNvPr>
          <p:cNvSpPr txBox="1"/>
          <p:nvPr/>
        </p:nvSpPr>
        <p:spPr>
          <a:xfrm>
            <a:off x="5054538" y="5229921"/>
            <a:ext cx="6250940" cy="943353"/>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t>“What mental health needs is more sunlight, more candor, and more unashamed conversation.”</a:t>
            </a:r>
          </a:p>
          <a:p>
            <a:pPr defTabSz="914400">
              <a:lnSpc>
                <a:spcPct val="90000"/>
              </a:lnSpc>
              <a:spcAft>
                <a:spcPts val="600"/>
              </a:spcAft>
            </a:pPr>
            <a:r>
              <a:rPr lang="en-US" sz="2000" dirty="0"/>
              <a:t>                                                                    -Glenn Close </a:t>
            </a: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CD14D-1D93-4B62-9185-ADEB5329B080}"/>
              </a:ext>
            </a:extLst>
          </p:cNvPr>
          <p:cNvSpPr>
            <a:spLocks noGrp="1"/>
          </p:cNvSpPr>
          <p:nvPr>
            <p:ph type="title"/>
          </p:nvPr>
        </p:nvSpPr>
        <p:spPr>
          <a:xfrm>
            <a:off x="279822" y="632145"/>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Details of the respondents</a:t>
            </a:r>
          </a:p>
        </p:txBody>
      </p:sp>
      <p:sp>
        <p:nvSpPr>
          <p:cNvPr id="3" name="Content Placeholder 2">
            <a:extLst>
              <a:ext uri="{FF2B5EF4-FFF2-40B4-BE49-F238E27FC236}">
                <a16:creationId xmlns:a16="http://schemas.microsoft.com/office/drawing/2014/main" id="{DE9B86C9-0A40-4296-A7BD-058396B946A1}"/>
              </a:ext>
            </a:extLst>
          </p:cNvPr>
          <p:cNvSpPr>
            <a:spLocks noGrp="1"/>
          </p:cNvSpPr>
          <p:nvPr>
            <p:ph idx="1"/>
          </p:nvPr>
        </p:nvSpPr>
        <p:spPr>
          <a:xfrm>
            <a:off x="310274" y="4683517"/>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From our survey through questionnaire, we got respondents as follows: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B2CC3F-C9FE-4D20-A7B6-56AB332E4C4F}"/>
              </a:ext>
            </a:extLst>
          </p:cNvPr>
          <p:cNvPicPr>
            <a:picLocks noChangeAspect="1"/>
          </p:cNvPicPr>
          <p:nvPr/>
        </p:nvPicPr>
        <p:blipFill>
          <a:blip r:embed="rId2"/>
          <a:stretch>
            <a:fillRect/>
          </a:stretch>
        </p:blipFill>
        <p:spPr>
          <a:xfrm>
            <a:off x="4082883" y="442659"/>
            <a:ext cx="7924607" cy="5543513"/>
          </a:xfrm>
          <a:prstGeom prst="rect">
            <a:avLst/>
          </a:prstGeom>
        </p:spPr>
      </p:pic>
    </p:spTree>
    <p:extLst>
      <p:ext uri="{BB962C8B-B14F-4D97-AF65-F5344CB8AC3E}">
        <p14:creationId xmlns:p14="http://schemas.microsoft.com/office/powerpoint/2010/main" val="392274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4DFFE-E911-4DFE-AF36-96AF0B81ED0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dirty="0"/>
              <a:t>Lockdown which created the maximum impact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B5C156-0B65-45D7-AFD4-AE6307E794CA}"/>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200" dirty="0"/>
              <a:t>Out of 63 respondents we can observed from the graph that maximum of the respondents finds Lockdown of 2020 to be worse than 2021.</a:t>
            </a:r>
          </a:p>
        </p:txBody>
      </p:sp>
      <p:pic>
        <p:nvPicPr>
          <p:cNvPr id="5" name="Picture 4">
            <a:extLst>
              <a:ext uri="{FF2B5EF4-FFF2-40B4-BE49-F238E27FC236}">
                <a16:creationId xmlns:a16="http://schemas.microsoft.com/office/drawing/2014/main" id="{A5451E73-A1A6-4CCD-8A13-39E0629B2F74}"/>
              </a:ext>
            </a:extLst>
          </p:cNvPr>
          <p:cNvPicPr>
            <a:picLocks noChangeAspect="1"/>
          </p:cNvPicPr>
          <p:nvPr/>
        </p:nvPicPr>
        <p:blipFill rotWithShape="1">
          <a:blip r:embed="rId2"/>
          <a:srcRect l="17467" r="26865"/>
          <a:stretch/>
        </p:blipFill>
        <p:spPr>
          <a:xfrm>
            <a:off x="5221936"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8007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0FCB5-06CE-4595-A916-0063AC17BF53}"/>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000" kern="1200">
                <a:solidFill>
                  <a:schemeClr val="tx1"/>
                </a:solidFill>
                <a:latin typeface="+mj-lt"/>
                <a:ea typeface="+mj-ea"/>
                <a:cs typeface="+mj-cs"/>
              </a:rPr>
              <a:t>Status of the respondents during covid</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B5A2A3-77EB-4CA7-928A-59919016F7B0}"/>
              </a:ext>
            </a:extLst>
          </p:cNvPr>
          <p:cNvPicPr>
            <a:picLocks noChangeAspect="1"/>
          </p:cNvPicPr>
          <p:nvPr/>
        </p:nvPicPr>
        <p:blipFill>
          <a:blip r:embed="rId2"/>
          <a:stretch>
            <a:fillRect/>
          </a:stretch>
        </p:blipFill>
        <p:spPr>
          <a:xfrm>
            <a:off x="4654296" y="640034"/>
            <a:ext cx="6894576" cy="3895435"/>
          </a:xfrm>
          <a:prstGeom prst="rect">
            <a:avLst/>
          </a:prstGeom>
        </p:spPr>
      </p:pic>
      <p:sp>
        <p:nvSpPr>
          <p:cNvPr id="6" name="TextBox 5">
            <a:extLst>
              <a:ext uri="{FF2B5EF4-FFF2-40B4-BE49-F238E27FC236}">
                <a16:creationId xmlns:a16="http://schemas.microsoft.com/office/drawing/2014/main" id="{B60CD877-6050-4CA5-BC78-2533FA9A2760}"/>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68.2% of the sample population were employed during the times of Covid and 9.5% people were either unemployed or retired/housewife and 12.7% were students.</a:t>
            </a:r>
          </a:p>
        </p:txBody>
      </p:sp>
    </p:spTree>
    <p:extLst>
      <p:ext uri="{BB962C8B-B14F-4D97-AF65-F5344CB8AC3E}">
        <p14:creationId xmlns:p14="http://schemas.microsoft.com/office/powerpoint/2010/main" val="292667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ED18D-16FA-4871-9C11-49C083299204}"/>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Online Vs Offline mode of work</a:t>
            </a:r>
          </a:p>
        </p:txBody>
      </p:sp>
      <p:sp>
        <p:nvSpPr>
          <p:cNvPr id="18"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FABBD6-4F2C-427A-8962-F0B838F8AE05}"/>
              </a:ext>
            </a:extLst>
          </p:cNvPr>
          <p:cNvPicPr>
            <a:picLocks noChangeAspect="1"/>
          </p:cNvPicPr>
          <p:nvPr/>
        </p:nvPicPr>
        <p:blipFill>
          <a:blip r:embed="rId2"/>
          <a:stretch>
            <a:fillRect/>
          </a:stretch>
        </p:blipFill>
        <p:spPr>
          <a:xfrm>
            <a:off x="4501896" y="460152"/>
            <a:ext cx="7360254" cy="4158543"/>
          </a:xfrm>
          <a:prstGeom prst="rect">
            <a:avLst/>
          </a:prstGeom>
        </p:spPr>
      </p:pic>
      <p:sp>
        <p:nvSpPr>
          <p:cNvPr id="8" name="TextBox 7">
            <a:extLst>
              <a:ext uri="{FF2B5EF4-FFF2-40B4-BE49-F238E27FC236}">
                <a16:creationId xmlns:a16="http://schemas.microsoft.com/office/drawing/2014/main" id="{BF675011-BB95-4C3F-BBCC-2915DBE21D76}"/>
              </a:ext>
            </a:extLst>
          </p:cNvPr>
          <p:cNvSpPr txBox="1"/>
          <p:nvPr/>
        </p:nvSpPr>
        <p:spPr>
          <a:xfrm>
            <a:off x="4654296" y="4798577"/>
            <a:ext cx="7207854"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dirty="0"/>
              <a:t>The Online population is of 76.74% and offline population is of 23.26%</a:t>
            </a:r>
          </a:p>
          <a:p>
            <a:pPr indent="-228600" defTabSz="9144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60780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6E0D2A-5319-4CFA-8E2A-23BFE419C43B}"/>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t>Willingness to work from Home even after Covid</a:t>
            </a: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560C9B-E850-40CB-BBF6-83D54989581C}"/>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200"/>
              <a:t>From the graphs we can infer that 53.49% wants to work from home and depending on age group between 20-40 years of age people are more interested out of which females are more. </a:t>
            </a:r>
          </a:p>
        </p:txBody>
      </p:sp>
      <p:pic>
        <p:nvPicPr>
          <p:cNvPr id="5" name="Content Placeholder 4" descr="Chart, pie chart&#10;&#10;Description automatically generated">
            <a:extLst>
              <a:ext uri="{FF2B5EF4-FFF2-40B4-BE49-F238E27FC236}">
                <a16:creationId xmlns:a16="http://schemas.microsoft.com/office/drawing/2014/main" id="{D981EC87-9551-4A74-BA7D-FBF5146D33E3}"/>
              </a:ext>
            </a:extLst>
          </p:cNvPr>
          <p:cNvPicPr>
            <a:picLocks noGrp="1" noChangeAspect="1"/>
          </p:cNvPicPr>
          <p:nvPr>
            <p:ph idx="1"/>
          </p:nvPr>
        </p:nvPicPr>
        <p:blipFill>
          <a:blip r:embed="rId2"/>
          <a:stretch>
            <a:fillRect/>
          </a:stretch>
        </p:blipFill>
        <p:spPr>
          <a:xfrm>
            <a:off x="466344" y="2877860"/>
            <a:ext cx="5468112" cy="3062143"/>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F74D578B-5D68-4FD0-AA0D-5BAB0CEC2938}"/>
              </a:ext>
            </a:extLst>
          </p:cNvPr>
          <p:cNvPicPr>
            <a:picLocks noChangeAspect="1"/>
          </p:cNvPicPr>
          <p:nvPr/>
        </p:nvPicPr>
        <p:blipFill>
          <a:blip r:embed="rId3"/>
          <a:stretch>
            <a:fillRect/>
          </a:stretch>
        </p:blipFill>
        <p:spPr>
          <a:xfrm>
            <a:off x="6254496" y="2877860"/>
            <a:ext cx="5468112" cy="3062143"/>
          </a:xfrm>
          <a:prstGeom prst="rect">
            <a:avLst/>
          </a:prstGeom>
        </p:spPr>
      </p:pic>
    </p:spTree>
    <p:extLst>
      <p:ext uri="{BB962C8B-B14F-4D97-AF65-F5344CB8AC3E}">
        <p14:creationId xmlns:p14="http://schemas.microsoft.com/office/powerpoint/2010/main" val="3627548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71DF5-34CA-456E-B807-2CA6AECC17D1}"/>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Physical meeting vs virtual meeting based on age group</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71D490-7814-4077-B10B-572613310064}"/>
              </a:ext>
            </a:extLst>
          </p:cNvPr>
          <p:cNvPicPr>
            <a:picLocks noChangeAspect="1"/>
          </p:cNvPicPr>
          <p:nvPr/>
        </p:nvPicPr>
        <p:blipFill>
          <a:blip r:embed="rId2"/>
          <a:stretch>
            <a:fillRect/>
          </a:stretch>
        </p:blipFill>
        <p:spPr>
          <a:xfrm>
            <a:off x="4654296" y="648652"/>
            <a:ext cx="6894576" cy="3878200"/>
          </a:xfrm>
          <a:prstGeom prst="rect">
            <a:avLst/>
          </a:prstGeom>
        </p:spPr>
      </p:pic>
      <p:sp>
        <p:nvSpPr>
          <p:cNvPr id="6" name="TextBox 5">
            <a:extLst>
              <a:ext uri="{FF2B5EF4-FFF2-40B4-BE49-F238E27FC236}">
                <a16:creationId xmlns:a16="http://schemas.microsoft.com/office/drawing/2014/main" id="{E605D762-B196-45F6-B1F6-CC79FE8EB6DC}"/>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Between the age group of 20-40 79.1% of the people opt for virtual meetings instead of physical interaction.</a:t>
            </a:r>
          </a:p>
        </p:txBody>
      </p:sp>
    </p:spTree>
    <p:extLst>
      <p:ext uri="{BB962C8B-B14F-4D97-AF65-F5344CB8AC3E}">
        <p14:creationId xmlns:p14="http://schemas.microsoft.com/office/powerpoint/2010/main" val="2483698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88B24-E016-4464-B9FC-432B90E1E066}"/>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600" kern="1200">
                <a:solidFill>
                  <a:schemeClr val="tx1"/>
                </a:solidFill>
                <a:latin typeface="+mj-lt"/>
                <a:ea typeface="+mj-ea"/>
                <a:cs typeface="+mj-cs"/>
              </a:rPr>
              <a:t>Feeling anxious vs change in tobacco consumption</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1A1DBB-38D5-465B-8A76-EF8711FE4A37}"/>
              </a:ext>
            </a:extLst>
          </p:cNvPr>
          <p:cNvPicPr>
            <a:picLocks noChangeAspect="1"/>
          </p:cNvPicPr>
          <p:nvPr/>
        </p:nvPicPr>
        <p:blipFill>
          <a:blip r:embed="rId2"/>
          <a:stretch>
            <a:fillRect/>
          </a:stretch>
        </p:blipFill>
        <p:spPr>
          <a:xfrm>
            <a:off x="4654296" y="657271"/>
            <a:ext cx="6894576" cy="3860962"/>
          </a:xfrm>
          <a:prstGeom prst="rect">
            <a:avLst/>
          </a:prstGeom>
        </p:spPr>
      </p:pic>
      <p:sp>
        <p:nvSpPr>
          <p:cNvPr id="7" name="TextBox 6">
            <a:extLst>
              <a:ext uri="{FF2B5EF4-FFF2-40B4-BE49-F238E27FC236}">
                <a16:creationId xmlns:a16="http://schemas.microsoft.com/office/drawing/2014/main" id="{8B7CF71E-BB7B-4609-89F0-54C04DE137B3}"/>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50% of the total tobacco consumer which is 28 people out of 63 has increased their intake.</a:t>
            </a:r>
          </a:p>
        </p:txBody>
      </p:sp>
    </p:spTree>
    <p:extLst>
      <p:ext uri="{BB962C8B-B14F-4D97-AF65-F5344CB8AC3E}">
        <p14:creationId xmlns:p14="http://schemas.microsoft.com/office/powerpoint/2010/main" val="4028567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E94C7-7C78-486A-8D77-A8360D1DE3A0}"/>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600" kern="1200">
                <a:solidFill>
                  <a:schemeClr val="tx1"/>
                </a:solidFill>
                <a:latin typeface="+mj-lt"/>
                <a:ea typeface="+mj-ea"/>
                <a:cs typeface="+mj-cs"/>
              </a:rPr>
              <a:t>Feeling anxious vs change in Alcohol consumption</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9A9E2A5-90A5-41CB-901A-6F9E6224A312}"/>
              </a:ext>
            </a:extLst>
          </p:cNvPr>
          <p:cNvPicPr>
            <a:picLocks noChangeAspect="1"/>
          </p:cNvPicPr>
          <p:nvPr/>
        </p:nvPicPr>
        <p:blipFill>
          <a:blip r:embed="rId2"/>
          <a:stretch>
            <a:fillRect/>
          </a:stretch>
        </p:blipFill>
        <p:spPr>
          <a:xfrm>
            <a:off x="4654296" y="648652"/>
            <a:ext cx="6894576" cy="3878200"/>
          </a:xfrm>
          <a:prstGeom prst="rect">
            <a:avLst/>
          </a:prstGeom>
        </p:spPr>
      </p:pic>
      <p:sp>
        <p:nvSpPr>
          <p:cNvPr id="6" name="TextBox 5">
            <a:extLst>
              <a:ext uri="{FF2B5EF4-FFF2-40B4-BE49-F238E27FC236}">
                <a16:creationId xmlns:a16="http://schemas.microsoft.com/office/drawing/2014/main" id="{557F2EDE-341F-4187-A5F6-905D5D224D3D}"/>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25% of the total alcohol consumer which is 36 people out of 63 has increased their intake.</a:t>
            </a:r>
          </a:p>
        </p:txBody>
      </p:sp>
    </p:spTree>
    <p:extLst>
      <p:ext uri="{BB962C8B-B14F-4D97-AF65-F5344CB8AC3E}">
        <p14:creationId xmlns:p14="http://schemas.microsoft.com/office/powerpoint/2010/main" val="4256454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CCA94-FAAA-4AB8-8552-73E23069FECC}"/>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000" kern="1200">
                <a:solidFill>
                  <a:schemeClr val="tx1"/>
                </a:solidFill>
                <a:latin typeface="+mj-lt"/>
                <a:ea typeface="+mj-ea"/>
                <a:cs typeface="+mj-cs"/>
              </a:rPr>
              <a:t>Feeling of anxiousness, agitation vs age of the respondents</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F1231A-888D-4BE2-BBEC-AB8FA74A87F6}"/>
              </a:ext>
            </a:extLst>
          </p:cNvPr>
          <p:cNvPicPr>
            <a:picLocks noChangeAspect="1"/>
          </p:cNvPicPr>
          <p:nvPr/>
        </p:nvPicPr>
        <p:blipFill>
          <a:blip r:embed="rId2"/>
          <a:stretch>
            <a:fillRect/>
          </a:stretch>
        </p:blipFill>
        <p:spPr>
          <a:xfrm>
            <a:off x="4654296" y="648652"/>
            <a:ext cx="6894576" cy="3878200"/>
          </a:xfrm>
          <a:prstGeom prst="rect">
            <a:avLst/>
          </a:prstGeom>
        </p:spPr>
      </p:pic>
      <p:sp>
        <p:nvSpPr>
          <p:cNvPr id="6" name="TextBox 5">
            <a:extLst>
              <a:ext uri="{FF2B5EF4-FFF2-40B4-BE49-F238E27FC236}">
                <a16:creationId xmlns:a16="http://schemas.microsoft.com/office/drawing/2014/main" id="{952838D8-BD10-4B3E-B52E-547B72EDA5A1}"/>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74.6% of the total respondents were feeling mentally unwell during this covid times</a:t>
            </a:r>
          </a:p>
        </p:txBody>
      </p:sp>
    </p:spTree>
    <p:extLst>
      <p:ext uri="{BB962C8B-B14F-4D97-AF65-F5344CB8AC3E}">
        <p14:creationId xmlns:p14="http://schemas.microsoft.com/office/powerpoint/2010/main" val="26531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69E3-3C77-4D44-B5A8-B714EC868FA8}"/>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400" kern="1200">
                <a:solidFill>
                  <a:schemeClr val="tx1"/>
                </a:solidFill>
                <a:latin typeface="+mj-lt"/>
                <a:ea typeface="+mj-ea"/>
                <a:cs typeface="+mj-cs"/>
              </a:rPr>
              <a:t>Feeling anxious vs Change in Junk Food Consumption</a:t>
            </a:r>
          </a:p>
        </p:txBody>
      </p:sp>
      <p:sp>
        <p:nvSpPr>
          <p:cNvPr id="8" name="TextBox 7">
            <a:extLst>
              <a:ext uri="{FF2B5EF4-FFF2-40B4-BE49-F238E27FC236}">
                <a16:creationId xmlns:a16="http://schemas.microsoft.com/office/drawing/2014/main" id="{FFCB197F-3BA8-4324-BE1B-ECDDE5017ABF}"/>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49.2% of the total sample population has increased their consumption of their junk and sweets food.</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437B94-28B6-44B8-A1E7-46AD71BBCBE0}"/>
              </a:ext>
            </a:extLst>
          </p:cNvPr>
          <p:cNvPicPr>
            <a:picLocks noChangeAspect="1"/>
          </p:cNvPicPr>
          <p:nvPr/>
        </p:nvPicPr>
        <p:blipFill>
          <a:blip r:embed="rId2"/>
          <a:stretch>
            <a:fillRect/>
          </a:stretch>
        </p:blipFill>
        <p:spPr>
          <a:xfrm>
            <a:off x="5405862" y="1741964"/>
            <a:ext cx="6019331" cy="3370825"/>
          </a:xfrm>
          <a:prstGeom prst="rect">
            <a:avLst/>
          </a:prstGeom>
          <a:effectLst/>
        </p:spPr>
      </p:pic>
    </p:spTree>
    <p:extLst>
      <p:ext uri="{BB962C8B-B14F-4D97-AF65-F5344CB8AC3E}">
        <p14:creationId xmlns:p14="http://schemas.microsoft.com/office/powerpoint/2010/main" val="8660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00237-D015-43B9-93AA-49F41FC30162}"/>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latin typeface="Algerian" panose="04020705040A02060702" pitchFamily="82" charset="0"/>
                <a:cs typeface="Calibri" panose="020F0502020204030204" pitchFamily="34" charset="0"/>
              </a:rPr>
              <a:t>Index</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50F7DFF-2EBF-5D40-4B86-43765EDB5C74}"/>
              </a:ext>
            </a:extLst>
          </p:cNvPr>
          <p:cNvGraphicFramePr>
            <a:graphicFrameLocks noGrp="1"/>
          </p:cNvGraphicFramePr>
          <p:nvPr>
            <p:ph idx="1"/>
            <p:extLst>
              <p:ext uri="{D42A27DB-BD31-4B8C-83A1-F6EECF244321}">
                <p14:modId xmlns:p14="http://schemas.microsoft.com/office/powerpoint/2010/main" val="14699803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217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FD1B-D3B9-48F9-B9DD-4504AEBD47A8}"/>
              </a:ext>
            </a:extLst>
          </p:cNvPr>
          <p:cNvSpPr>
            <a:spLocks noGrp="1"/>
          </p:cNvSpPr>
          <p:nvPr>
            <p:ph type="title"/>
          </p:nvPr>
        </p:nvSpPr>
        <p:spPr/>
        <p:txBody>
          <a:bodyPr/>
          <a:lstStyle/>
          <a:p>
            <a:r>
              <a:rPr lang="en-IN" dirty="0">
                <a:latin typeface="Algerian" panose="04020705040A02060702" pitchFamily="82" charset="0"/>
              </a:rPr>
              <a:t>Exploratory Data Analysis</a:t>
            </a:r>
          </a:p>
        </p:txBody>
      </p:sp>
      <p:sp>
        <p:nvSpPr>
          <p:cNvPr id="3" name="Content Placeholder 2">
            <a:extLst>
              <a:ext uri="{FF2B5EF4-FFF2-40B4-BE49-F238E27FC236}">
                <a16:creationId xmlns:a16="http://schemas.microsoft.com/office/drawing/2014/main" id="{5C13E03C-8E4E-444C-8F76-820319CCBCDB}"/>
              </a:ext>
            </a:extLst>
          </p:cNvPr>
          <p:cNvSpPr>
            <a:spLocks noGrp="1"/>
          </p:cNvSpPr>
          <p:nvPr>
            <p:ph idx="1"/>
          </p:nvPr>
        </p:nvSpPr>
        <p:spPr>
          <a:xfrm>
            <a:off x="680321" y="2336873"/>
            <a:ext cx="9801412" cy="3979260"/>
          </a:xfrm>
        </p:spPr>
        <p:txBody>
          <a:bodyPr>
            <a:normAutofit/>
          </a:bodyPr>
          <a:lstStyle/>
          <a:p>
            <a:pPr marL="0" indent="0" algn="just">
              <a:buNone/>
            </a:pPr>
            <a:r>
              <a:rPr lang="en-IN" sz="2000" dirty="0">
                <a:latin typeface="Calibri" panose="020F0502020204030204" pitchFamily="34" charset="0"/>
                <a:cs typeface="Calibri" panose="020F0502020204030204" pitchFamily="34" charset="0"/>
              </a:rPr>
              <a:t>In statistics, exploratory data analysis is an approach to analysing data sets to summarize their main characteristics, often with visual methods. A statistical model can be used or not, but primarily EDA is for seeing what the data can tell us beyond the formal modelling or hypothesis testing task.</a:t>
            </a:r>
          </a:p>
          <a:p>
            <a:pPr marL="0" indent="0" algn="just">
              <a:buNone/>
            </a:pPr>
            <a:r>
              <a:rPr lang="en-IN" sz="2000" dirty="0">
                <a:latin typeface="Calibri" panose="020F0502020204030204" pitchFamily="34" charset="0"/>
                <a:cs typeface="Calibri" panose="020F0502020204030204" pitchFamily="34" charset="0"/>
              </a:rPr>
              <a:t>Based on the results of EDA, companies also make business decisions, which can have repercussions later.</a:t>
            </a:r>
          </a:p>
          <a:p>
            <a:pPr algn="just"/>
            <a:r>
              <a:rPr lang="en-IN" sz="2000" dirty="0">
                <a:latin typeface="Calibri" panose="020F0502020204030204" pitchFamily="34" charset="0"/>
                <a:cs typeface="Calibri" panose="020F0502020204030204" pitchFamily="34" charset="0"/>
              </a:rPr>
              <a:t>If EDA is not done properly then it can hamper the further steps in the machine learning model building process.</a:t>
            </a:r>
          </a:p>
          <a:p>
            <a:pPr lvl="0">
              <a:lnSpc>
                <a:spcPct val="190000"/>
              </a:lnSpc>
            </a:pPr>
            <a:r>
              <a:rPr lang="en-IN" sz="2000" dirty="0">
                <a:latin typeface="Calibri" panose="020F0502020204030204" pitchFamily="34" charset="0"/>
                <a:cs typeface="Calibri" panose="020F0502020204030204" pitchFamily="34" charset="0"/>
              </a:rPr>
              <a:t>If done well, it may improve the efficacy of everything we do next.</a:t>
            </a:r>
          </a:p>
          <a:p>
            <a:pPr marL="0" indent="0" algn="just">
              <a:buNone/>
            </a:pPr>
            <a:endParaRPr lang="en-IN" dirty="0"/>
          </a:p>
          <a:p>
            <a:pPr marL="0" indent="0" algn="just">
              <a:buNone/>
            </a:pP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5" name="Picture 4">
            <a:extLst>
              <a:ext uri="{FF2B5EF4-FFF2-40B4-BE49-F238E27FC236}">
                <a16:creationId xmlns:a16="http://schemas.microsoft.com/office/drawing/2014/main" id="{03B9913F-A996-4817-96D1-E48A0B0ED9BF}"/>
              </a:ext>
            </a:extLst>
          </p:cNvPr>
          <p:cNvPicPr>
            <a:picLocks noChangeAspect="1"/>
          </p:cNvPicPr>
          <p:nvPr/>
        </p:nvPicPr>
        <p:blipFill>
          <a:blip r:embed="rId2"/>
          <a:stretch>
            <a:fillRect/>
          </a:stretch>
        </p:blipFill>
        <p:spPr>
          <a:xfrm>
            <a:off x="8687816" y="4727573"/>
            <a:ext cx="3429678" cy="2091267"/>
          </a:xfrm>
          <a:prstGeom prst="rect">
            <a:avLst/>
          </a:prstGeom>
        </p:spPr>
      </p:pic>
    </p:spTree>
    <p:extLst>
      <p:ext uri="{BB962C8B-B14F-4D97-AF65-F5344CB8AC3E}">
        <p14:creationId xmlns:p14="http://schemas.microsoft.com/office/powerpoint/2010/main" val="3917663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8B2E02-AA30-4AF9-847F-3CCF3064A46E}"/>
              </a:ext>
            </a:extLst>
          </p:cNvPr>
          <p:cNvSpPr>
            <a:spLocks noGrp="1"/>
          </p:cNvSpPr>
          <p:nvPr>
            <p:ph type="title"/>
          </p:nvPr>
        </p:nvSpPr>
        <p:spPr>
          <a:xfrm>
            <a:off x="838200" y="672747"/>
            <a:ext cx="10515600" cy="715556"/>
          </a:xfrm>
        </p:spPr>
        <p:txBody>
          <a:bodyPr>
            <a:normAutofit/>
          </a:bodyPr>
          <a:lstStyle/>
          <a:p>
            <a:pPr algn="ctr"/>
            <a:r>
              <a:rPr lang="en-IN" sz="3200">
                <a:solidFill>
                  <a:schemeClr val="bg1"/>
                </a:solidFill>
                <a:latin typeface="Algerian" panose="04020705040A02060702" pitchFamily="82" charset="0"/>
                <a:cs typeface="Calibri" panose="020F0502020204030204" pitchFamily="34" charset="0"/>
              </a:rPr>
              <a:t>Steps to perform EDA</a:t>
            </a:r>
          </a:p>
        </p:txBody>
      </p:sp>
      <p:sp>
        <p:nvSpPr>
          <p:cNvPr id="3" name="Content Placeholder 2">
            <a:extLst>
              <a:ext uri="{FF2B5EF4-FFF2-40B4-BE49-F238E27FC236}">
                <a16:creationId xmlns:a16="http://schemas.microsoft.com/office/drawing/2014/main" id="{9E2598FB-3E90-489F-80D6-16BC8401DB9B}"/>
              </a:ext>
            </a:extLst>
          </p:cNvPr>
          <p:cNvSpPr>
            <a:spLocks noGrp="1"/>
          </p:cNvSpPr>
          <p:nvPr>
            <p:ph idx="1"/>
          </p:nvPr>
        </p:nvSpPr>
        <p:spPr>
          <a:xfrm>
            <a:off x="1428750" y="1597390"/>
            <a:ext cx="9334500" cy="870305"/>
          </a:xfrm>
        </p:spPr>
        <p:txBody>
          <a:bodyPr>
            <a:normAutofit/>
          </a:bodyPr>
          <a:lstStyle/>
          <a:p>
            <a:pPr marL="0" indent="0" algn="ctr">
              <a:buNone/>
            </a:pPr>
            <a:r>
              <a:rPr lang="en-US" sz="1600">
                <a:latin typeface="Calibri" panose="020F0502020204030204" pitchFamily="34" charset="0"/>
                <a:cs typeface="Calibri" panose="020F0502020204030204" pitchFamily="34" charset="0"/>
              </a:rPr>
              <a:t>We are using Jupyter Notebook for analysis and for visualization we are using Tableau. First, let’s import the necessary libraries and store the data in our system for analysis.</a:t>
            </a:r>
          </a:p>
          <a:p>
            <a:pPr marL="0" indent="0" algn="ctr">
              <a:buNone/>
            </a:pPr>
            <a:endParaRPr lang="en-IN" sz="1600"/>
          </a:p>
        </p:txBody>
      </p:sp>
      <p:pic>
        <p:nvPicPr>
          <p:cNvPr id="5" name="Picture 4">
            <a:extLst>
              <a:ext uri="{FF2B5EF4-FFF2-40B4-BE49-F238E27FC236}">
                <a16:creationId xmlns:a16="http://schemas.microsoft.com/office/drawing/2014/main" id="{51B6B8F1-97BF-44A7-A638-4DD4D471DA4A}"/>
              </a:ext>
            </a:extLst>
          </p:cNvPr>
          <p:cNvPicPr>
            <a:picLocks noChangeAspect="1"/>
          </p:cNvPicPr>
          <p:nvPr/>
        </p:nvPicPr>
        <p:blipFill>
          <a:blip r:embed="rId2"/>
          <a:stretch>
            <a:fillRect/>
          </a:stretch>
        </p:blipFill>
        <p:spPr>
          <a:xfrm>
            <a:off x="1043460" y="2820128"/>
            <a:ext cx="10105079" cy="2804160"/>
          </a:xfrm>
          <a:prstGeom prst="rect">
            <a:avLst/>
          </a:prstGeom>
        </p:spPr>
      </p:pic>
    </p:spTree>
    <p:extLst>
      <p:ext uri="{BB962C8B-B14F-4D97-AF65-F5344CB8AC3E}">
        <p14:creationId xmlns:p14="http://schemas.microsoft.com/office/powerpoint/2010/main" val="176614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493DE-4781-482C-8C18-DD41C7D1906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Now, the data set looks like this,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698E76B-BB6D-4FDF-A1A8-5A9384266A17}"/>
              </a:ext>
            </a:extLst>
          </p:cNvPr>
          <p:cNvPicPr>
            <a:picLocks noChangeAspect="1"/>
          </p:cNvPicPr>
          <p:nvPr/>
        </p:nvPicPr>
        <p:blipFill rotWithShape="1">
          <a:blip r:embed="rId2"/>
          <a:srcRect t="5557"/>
          <a:stretch/>
        </p:blipFill>
        <p:spPr>
          <a:xfrm>
            <a:off x="3996040" y="989351"/>
            <a:ext cx="7970539" cy="4805247"/>
          </a:xfrm>
          <a:prstGeom prst="rect">
            <a:avLst/>
          </a:prstGeom>
        </p:spPr>
      </p:pic>
    </p:spTree>
    <p:extLst>
      <p:ext uri="{BB962C8B-B14F-4D97-AF65-F5344CB8AC3E}">
        <p14:creationId xmlns:p14="http://schemas.microsoft.com/office/powerpoint/2010/main" val="340342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298A91-7015-4EAC-ACF9-153B2E64D639}"/>
              </a:ext>
            </a:extLst>
          </p:cNvPr>
          <p:cNvSpPr txBox="1"/>
          <p:nvPr/>
        </p:nvSpPr>
        <p:spPr>
          <a:xfrm>
            <a:off x="630936" y="640080"/>
            <a:ext cx="4818888" cy="148132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Fixing Column</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C7DD9-3309-4142-B813-892E8955F98A}"/>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a:r>
              <a:rPr lang="en-US" sz="2200" b="1"/>
              <a:t>Fixing Column : </a:t>
            </a:r>
            <a:r>
              <a:rPr lang="en-US" sz="2200"/>
              <a:t>If we observe the above dataset, the Time stamp column has not much importance for our analysis . The correct data is from the column 1. So, we have to fix the first column. Let’s drop the column and load the data again.</a:t>
            </a:r>
          </a:p>
          <a:p>
            <a:pPr marL="0"/>
            <a:endParaRPr lang="en-US" sz="2200"/>
          </a:p>
        </p:txBody>
      </p:sp>
      <p:pic>
        <p:nvPicPr>
          <p:cNvPr id="5" name="Picture 4">
            <a:extLst>
              <a:ext uri="{FF2B5EF4-FFF2-40B4-BE49-F238E27FC236}">
                <a16:creationId xmlns:a16="http://schemas.microsoft.com/office/drawing/2014/main" id="{4C5D8A5F-7C6C-402D-8A52-AC62E5969836}"/>
              </a:ext>
            </a:extLst>
          </p:cNvPr>
          <p:cNvPicPr>
            <a:picLocks noChangeAspect="1"/>
          </p:cNvPicPr>
          <p:nvPr/>
        </p:nvPicPr>
        <p:blipFill>
          <a:blip r:embed="rId2"/>
          <a:stretch>
            <a:fillRect/>
          </a:stretch>
        </p:blipFill>
        <p:spPr>
          <a:xfrm>
            <a:off x="5636301" y="947678"/>
            <a:ext cx="6145967" cy="4903583"/>
          </a:xfrm>
          <a:prstGeom prst="rect">
            <a:avLst/>
          </a:prstGeom>
        </p:spPr>
      </p:pic>
    </p:spTree>
    <p:extLst>
      <p:ext uri="{BB962C8B-B14F-4D97-AF65-F5344CB8AC3E}">
        <p14:creationId xmlns:p14="http://schemas.microsoft.com/office/powerpoint/2010/main" val="43332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26B5-2501-488E-BDCF-60B0BAE5707B}"/>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One-Hot Encoding</a:t>
            </a: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F7D1A6A-08C5-4D33-AD8F-BBB83E5B56C3}"/>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Since our data is categorical, so instead of ‘Yes’ and ‘No’ we will convert them into ‘1’ and ‘0’, by doing that we’ll get the numerical values. For Conversion the categorical variable , we have used one hot encoding.</a:t>
            </a:r>
          </a:p>
        </p:txBody>
      </p:sp>
      <p:pic>
        <p:nvPicPr>
          <p:cNvPr id="9" name="Content Placeholder 8">
            <a:extLst>
              <a:ext uri="{FF2B5EF4-FFF2-40B4-BE49-F238E27FC236}">
                <a16:creationId xmlns:a16="http://schemas.microsoft.com/office/drawing/2014/main" id="{B7232AB7-2F12-4A30-B24B-02B762CEA55D}"/>
              </a:ext>
            </a:extLst>
          </p:cNvPr>
          <p:cNvPicPr>
            <a:picLocks noGrp="1" noChangeAspect="1"/>
          </p:cNvPicPr>
          <p:nvPr>
            <p:ph idx="1"/>
          </p:nvPr>
        </p:nvPicPr>
        <p:blipFill>
          <a:blip r:embed="rId2"/>
          <a:stretch>
            <a:fillRect/>
          </a:stretch>
        </p:blipFill>
        <p:spPr>
          <a:xfrm>
            <a:off x="5449825" y="1553880"/>
            <a:ext cx="6527316" cy="3764556"/>
          </a:xfrm>
          <a:prstGeom prst="rect">
            <a:avLst/>
          </a:prstGeom>
        </p:spPr>
      </p:pic>
    </p:spTree>
    <p:extLst>
      <p:ext uri="{BB962C8B-B14F-4D97-AF65-F5344CB8AC3E}">
        <p14:creationId xmlns:p14="http://schemas.microsoft.com/office/powerpoint/2010/main" val="273310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225A7-1747-49B4-9764-6ABC6462385B}"/>
              </a:ext>
            </a:extLst>
          </p:cNvPr>
          <p:cNvSpPr>
            <a:spLocks noGrp="1"/>
          </p:cNvSpPr>
          <p:nvPr>
            <p:ph type="title"/>
          </p:nvPr>
        </p:nvSpPr>
        <p:spPr>
          <a:xfrm>
            <a:off x="5297762" y="329184"/>
            <a:ext cx="6251110" cy="1783080"/>
          </a:xfrm>
        </p:spPr>
        <p:txBody>
          <a:bodyPr anchor="b">
            <a:normAutofit/>
          </a:bodyPr>
          <a:lstStyle/>
          <a:p>
            <a:r>
              <a:rPr lang="en-IN" sz="5400">
                <a:latin typeface="Algerian" panose="04020705040A02060702" pitchFamily="82" charset="0"/>
              </a:rPr>
              <a:t>Treating the </a:t>
            </a:r>
            <a:r>
              <a:rPr lang="en-IN" sz="5400">
                <a:latin typeface="Algerian" panose="04020705040A02060702" pitchFamily="82" charset="0"/>
                <a:cs typeface="Calibri" panose="020F0502020204030204" pitchFamily="34" charset="0"/>
              </a:rPr>
              <a:t>missing</a:t>
            </a:r>
            <a:r>
              <a:rPr lang="en-IN" sz="5400">
                <a:latin typeface="Algerian" panose="04020705040A02060702" pitchFamily="82" charset="0"/>
              </a:rPr>
              <a:t> values</a:t>
            </a:r>
          </a:p>
        </p:txBody>
      </p:sp>
      <p:pic>
        <p:nvPicPr>
          <p:cNvPr id="5" name="Picture 4" descr="Calculator, pen, compass, money and a paper with graphs printed on it">
            <a:extLst>
              <a:ext uri="{FF2B5EF4-FFF2-40B4-BE49-F238E27FC236}">
                <a16:creationId xmlns:a16="http://schemas.microsoft.com/office/drawing/2014/main" id="{B557C243-C7BB-8BA0-7A68-0337719DBE05}"/>
              </a:ext>
            </a:extLst>
          </p:cNvPr>
          <p:cNvPicPr>
            <a:picLocks noChangeAspect="1"/>
          </p:cNvPicPr>
          <p:nvPr/>
        </p:nvPicPr>
        <p:blipFill rotWithShape="1">
          <a:blip r:embed="rId2"/>
          <a:srcRect l="31653" r="2743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52FB8D-7B09-4ED9-A8AC-D1B67DE8B02F}"/>
              </a:ext>
            </a:extLst>
          </p:cNvPr>
          <p:cNvSpPr>
            <a:spLocks noGrp="1"/>
          </p:cNvSpPr>
          <p:nvPr>
            <p:ph idx="1"/>
          </p:nvPr>
        </p:nvSpPr>
        <p:spPr>
          <a:xfrm>
            <a:off x="5297762" y="2706624"/>
            <a:ext cx="6251110" cy="3483864"/>
          </a:xfrm>
        </p:spPr>
        <p:txBody>
          <a:bodyPr>
            <a:normAutofit/>
          </a:bodyPr>
          <a:lstStyle/>
          <a:p>
            <a:pPr marL="0" indent="0">
              <a:buNone/>
            </a:pPr>
            <a:r>
              <a:rPr lang="en-US" sz="1900">
                <a:latin typeface="Calibri" panose="020F0502020204030204" pitchFamily="34" charset="0"/>
                <a:cs typeface="Calibri" panose="020F0502020204030204" pitchFamily="34" charset="0"/>
              </a:rPr>
              <a:t>If there are missing values in the Dataset before doing any statistical analysis, we need to handle those missing values.</a:t>
            </a:r>
          </a:p>
          <a:p>
            <a:pPr marL="0" indent="0">
              <a:buNone/>
            </a:pPr>
            <a:r>
              <a:rPr lang="en-US" sz="1900">
                <a:latin typeface="Calibri" panose="020F0502020204030204" pitchFamily="34" charset="0"/>
                <a:cs typeface="Calibri" panose="020F0502020204030204" pitchFamily="34" charset="0"/>
              </a:rPr>
              <a:t>There are mainly three types of missing values. </a:t>
            </a:r>
          </a:p>
          <a:p>
            <a:pPr marL="0" indent="0">
              <a:buNone/>
            </a:pPr>
            <a:br>
              <a:rPr lang="en-US" sz="1900">
                <a:latin typeface="Calibri" panose="020F0502020204030204" pitchFamily="34" charset="0"/>
                <a:cs typeface="Calibri" panose="020F0502020204030204" pitchFamily="34" charset="0"/>
              </a:rPr>
            </a:br>
            <a:r>
              <a:rPr lang="en-US" sz="1900">
                <a:latin typeface="Calibri" panose="020F0502020204030204" pitchFamily="34" charset="0"/>
                <a:cs typeface="Calibri" panose="020F0502020204030204" pitchFamily="34" charset="0"/>
              </a:rPr>
              <a:t>MCAR(Missing completely at random): These values do not depend on any other features.</a:t>
            </a:r>
          </a:p>
          <a:p>
            <a:pPr marL="0" indent="0">
              <a:buNone/>
            </a:pPr>
            <a:r>
              <a:rPr lang="en-US" sz="1900">
                <a:latin typeface="Calibri" panose="020F0502020204030204" pitchFamily="34" charset="0"/>
                <a:cs typeface="Calibri" panose="020F0502020204030204" pitchFamily="34" charset="0"/>
              </a:rPr>
              <a:t>MAR(Missing at random): These values may be dependent on some other features.</a:t>
            </a:r>
          </a:p>
          <a:p>
            <a:pPr marL="0" indent="0">
              <a:buNone/>
            </a:pPr>
            <a:r>
              <a:rPr lang="en-US" sz="1900">
                <a:latin typeface="Calibri" panose="020F0502020204030204" pitchFamily="34" charset="0"/>
                <a:cs typeface="Calibri" panose="020F0502020204030204" pitchFamily="34" charset="0"/>
              </a:rPr>
              <a:t>MNAR(Missing not at random): These missing values have some reason for why they are missing.</a:t>
            </a:r>
            <a:endParaRPr lang="en-IN" sz="19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674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A00D39-0596-4249-8546-126F7CC4C569}"/>
              </a:ext>
            </a:extLst>
          </p:cNvPr>
          <p:cNvPicPr>
            <a:picLocks noChangeAspect="1"/>
          </p:cNvPicPr>
          <p:nvPr/>
        </p:nvPicPr>
        <p:blipFill rotWithShape="1">
          <a:blip r:embed="rId2"/>
          <a:srcRect t="3800"/>
          <a:stretch/>
        </p:blipFill>
        <p:spPr>
          <a:xfrm>
            <a:off x="519952" y="1947965"/>
            <a:ext cx="9090213" cy="4792612"/>
          </a:xfrm>
          <a:prstGeom prst="rect">
            <a:avLst/>
          </a:prstGeom>
        </p:spPr>
      </p:pic>
      <p:sp>
        <p:nvSpPr>
          <p:cNvPr id="6" name="Rectangle 5">
            <a:extLst>
              <a:ext uri="{FF2B5EF4-FFF2-40B4-BE49-F238E27FC236}">
                <a16:creationId xmlns:a16="http://schemas.microsoft.com/office/drawing/2014/main" id="{647D0C6F-C332-4F14-85E1-125CAD049C7C}"/>
              </a:ext>
            </a:extLst>
          </p:cNvPr>
          <p:cNvSpPr/>
          <p:nvPr/>
        </p:nvSpPr>
        <p:spPr>
          <a:xfrm>
            <a:off x="7126942" y="2393577"/>
            <a:ext cx="806824" cy="4464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FF49AF9-9CF2-48BE-99C6-6637B28F4514}"/>
              </a:ext>
            </a:extLst>
          </p:cNvPr>
          <p:cNvSpPr txBox="1"/>
          <p:nvPr/>
        </p:nvSpPr>
        <p:spPr>
          <a:xfrm>
            <a:off x="519952" y="522158"/>
            <a:ext cx="10003143" cy="646331"/>
          </a:xfrm>
          <a:prstGeom prst="rect">
            <a:avLst/>
          </a:prstGeom>
          <a:noFill/>
        </p:spPr>
        <p:txBody>
          <a:bodyPr wrap="square" rtlCol="0">
            <a:spAutoFit/>
          </a:bodyPr>
          <a:lstStyle/>
          <a:p>
            <a:r>
              <a:rPr lang="en-IN" sz="3600" dirty="0">
                <a:latin typeface="Algerian" panose="04020705040A02060702" pitchFamily="82" charset="0"/>
              </a:rPr>
              <a:t>The Missing values of our data</a:t>
            </a:r>
          </a:p>
        </p:txBody>
      </p:sp>
    </p:spTree>
    <p:extLst>
      <p:ext uri="{BB962C8B-B14F-4D97-AF65-F5344CB8AC3E}">
        <p14:creationId xmlns:p14="http://schemas.microsoft.com/office/powerpoint/2010/main" val="93298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04D8E5-EC42-49B7-B90D-CC1AECD0F20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Removal of missing values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5A6BDB-4F3C-465F-93F9-2FDD187FAAA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We have dropped the null values from both column and row axis by using dropna method from Python.</a:t>
            </a:r>
          </a:p>
        </p:txBody>
      </p:sp>
      <p:pic>
        <p:nvPicPr>
          <p:cNvPr id="9" name="Content Placeholder 8">
            <a:extLst>
              <a:ext uri="{FF2B5EF4-FFF2-40B4-BE49-F238E27FC236}">
                <a16:creationId xmlns:a16="http://schemas.microsoft.com/office/drawing/2014/main" id="{A0D77EA0-3D25-4BB5-BDAD-3AB19BBB54DE}"/>
              </a:ext>
            </a:extLst>
          </p:cNvPr>
          <p:cNvPicPr>
            <a:picLocks noGrp="1" noChangeAspect="1"/>
          </p:cNvPicPr>
          <p:nvPr>
            <p:ph idx="1"/>
          </p:nvPr>
        </p:nvPicPr>
        <p:blipFill>
          <a:blip r:embed="rId2"/>
          <a:stretch>
            <a:fillRect/>
          </a:stretch>
        </p:blipFill>
        <p:spPr>
          <a:xfrm>
            <a:off x="4059937" y="839449"/>
            <a:ext cx="7797284" cy="4988427"/>
          </a:xfrm>
          <a:prstGeom prst="rect">
            <a:avLst/>
          </a:prstGeom>
        </p:spPr>
      </p:pic>
    </p:spTree>
    <p:extLst>
      <p:ext uri="{BB962C8B-B14F-4D97-AF65-F5344CB8AC3E}">
        <p14:creationId xmlns:p14="http://schemas.microsoft.com/office/powerpoint/2010/main" val="4038177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6B74-FE63-4AE9-A55D-1859244F3FCF}"/>
              </a:ext>
            </a:extLst>
          </p:cNvPr>
          <p:cNvSpPr>
            <a:spLocks noGrp="1"/>
          </p:cNvSpPr>
          <p:nvPr>
            <p:ph type="title"/>
          </p:nvPr>
        </p:nvSpPr>
        <p:spPr/>
        <p:txBody>
          <a:bodyPr/>
          <a:lstStyle/>
          <a:p>
            <a:r>
              <a:rPr lang="en-IN">
                <a:latin typeface="Algerian" panose="04020705040A02060702" pitchFamily="82" charset="0"/>
              </a:rPr>
              <a:t>Bivariate Analysis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C83D0FCE-173B-4F7D-944F-44A2BDD694B4}"/>
              </a:ext>
            </a:extLst>
          </p:cNvPr>
          <p:cNvSpPr>
            <a:spLocks noGrp="1"/>
          </p:cNvSpPr>
          <p:nvPr>
            <p:ph idx="1"/>
          </p:nvPr>
        </p:nvSpPr>
        <p:spPr/>
        <p:txBody>
          <a:bodyPr>
            <a:normAutofit/>
          </a:bodyPr>
          <a:lstStyle/>
          <a:p>
            <a:pPr marL="0" indent="0" algn="just">
              <a:buNone/>
            </a:pPr>
            <a:r>
              <a:rPr lang="en-US" sz="1800" b="0" i="0">
                <a:effectLst/>
                <a:latin typeface="Calibri" panose="020F0502020204030204" pitchFamily="34" charset="0"/>
                <a:cs typeface="Calibri" panose="020F0502020204030204" pitchFamily="34" charset="0"/>
              </a:rPr>
              <a:t>Pearson’s correlation coefficient is represented by the Greek letter rho (</a:t>
            </a:r>
            <a:r>
              <a:rPr lang="en-US" sz="1800" b="0" i="1">
                <a:effectLst/>
                <a:latin typeface="Calibri" panose="020F0502020204030204" pitchFamily="34" charset="0"/>
                <a:cs typeface="Calibri" panose="020F0502020204030204" pitchFamily="34" charset="0"/>
              </a:rPr>
              <a:t>ρ</a:t>
            </a:r>
            <a:r>
              <a:rPr lang="en-US" sz="1800" b="0" i="0">
                <a:effectLst/>
                <a:latin typeface="Calibri" panose="020F0502020204030204" pitchFamily="34" charset="0"/>
                <a:cs typeface="Calibri" panose="020F0502020204030204" pitchFamily="34" charset="0"/>
              </a:rPr>
              <a:t>) for the </a:t>
            </a:r>
            <a:r>
              <a:rPr lang="en-US" sz="1800" b="0" i="0" u="none" strike="noStrike">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population</a:t>
            </a:r>
            <a:r>
              <a:rPr lang="en-US" sz="1800" b="0" i="0">
                <a:effectLst/>
                <a:latin typeface="Calibri" panose="020F0502020204030204" pitchFamily="34" charset="0"/>
                <a:cs typeface="Calibri" panose="020F0502020204030204" pitchFamily="34" charset="0"/>
              </a:rPr>
              <a:t> </a:t>
            </a:r>
            <a:r>
              <a:rPr lang="en-US" sz="1800" b="0" i="0" u="none" strike="noStrike">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parameter</a:t>
            </a:r>
            <a:r>
              <a:rPr lang="en-US" sz="1800" b="0" i="0">
                <a:effectLst/>
                <a:latin typeface="Calibri" panose="020F0502020204030204" pitchFamily="34" charset="0"/>
                <a:cs typeface="Calibri" panose="020F0502020204030204" pitchFamily="34" charset="0"/>
              </a:rPr>
              <a:t> and r for a </a:t>
            </a:r>
            <a:r>
              <a:rPr lang="en-US" sz="1800" b="0" i="0" u="none" strike="noStrike">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sample</a:t>
            </a:r>
            <a:r>
              <a:rPr lang="en-US" sz="1800" b="0" i="0">
                <a:effectLst/>
                <a:latin typeface="Calibri" panose="020F0502020204030204" pitchFamily="34" charset="0"/>
                <a:cs typeface="Calibri" panose="020F0502020204030204" pitchFamily="34" charset="0"/>
              </a:rPr>
              <a:t> statistic. This correlation coefficient is a single number that measures both the strength and direction of the linear relationship between two continuous variables. Values can range from -1 to +1.</a:t>
            </a:r>
          </a:p>
          <a:p>
            <a:pPr marL="0" indent="0" algn="just">
              <a:buNone/>
            </a:pPr>
            <a:r>
              <a:rPr lang="en-IN" sz="1800">
                <a:latin typeface="Calibri" panose="020F0502020204030204" pitchFamily="34" charset="0"/>
                <a:cs typeface="Calibri" panose="020F0502020204030204" pitchFamily="34" charset="0"/>
              </a:rPr>
              <a:t>Pandas dataframe.corr() is used to find the pairwise correlation of all columns in the data frame. Any NA/ null values are automatically excluded. For any non-numeric data type columns in the data frame is ignored. The default method is Pearson’s method of correlation.</a:t>
            </a:r>
          </a:p>
          <a:p>
            <a:pPr marL="0" indent="0">
              <a:buNone/>
            </a:pPr>
            <a:endParaRPr lang="en-IN" sz="1600" dirty="0"/>
          </a:p>
        </p:txBody>
      </p:sp>
    </p:spTree>
    <p:extLst>
      <p:ext uri="{BB962C8B-B14F-4D97-AF65-F5344CB8AC3E}">
        <p14:creationId xmlns:p14="http://schemas.microsoft.com/office/powerpoint/2010/main" val="700833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2;p14">
            <a:extLst>
              <a:ext uri="{FF2B5EF4-FFF2-40B4-BE49-F238E27FC236}">
                <a16:creationId xmlns:a16="http://schemas.microsoft.com/office/drawing/2014/main" id="{D730B887-DEA7-4D24-8920-0D41F5FC3A73}"/>
              </a:ext>
            </a:extLst>
          </p:cNvPr>
          <p:cNvPicPr preferRelativeResize="0"/>
          <p:nvPr/>
        </p:nvPicPr>
        <p:blipFill>
          <a:blip r:embed="rId2">
            <a:alphaModFix/>
          </a:blip>
          <a:stretch>
            <a:fillRect/>
          </a:stretch>
        </p:blipFill>
        <p:spPr>
          <a:xfrm>
            <a:off x="-2" y="2186320"/>
            <a:ext cx="8325975" cy="1438825"/>
          </a:xfrm>
          <a:prstGeom prst="rect">
            <a:avLst/>
          </a:prstGeom>
          <a:noFill/>
          <a:ln>
            <a:noFill/>
          </a:ln>
        </p:spPr>
      </p:pic>
      <p:pic>
        <p:nvPicPr>
          <p:cNvPr id="6" name="Google Shape;265;p43">
            <a:extLst>
              <a:ext uri="{FF2B5EF4-FFF2-40B4-BE49-F238E27FC236}">
                <a16:creationId xmlns:a16="http://schemas.microsoft.com/office/drawing/2014/main" id="{68076DC7-7197-4657-BCD7-55D576847FA2}"/>
              </a:ext>
            </a:extLst>
          </p:cNvPr>
          <p:cNvPicPr preferRelativeResize="0"/>
          <p:nvPr/>
        </p:nvPicPr>
        <p:blipFill>
          <a:blip r:embed="rId3">
            <a:alphaModFix/>
          </a:blip>
          <a:stretch>
            <a:fillRect/>
          </a:stretch>
        </p:blipFill>
        <p:spPr>
          <a:xfrm>
            <a:off x="-3" y="3889614"/>
            <a:ext cx="8325975" cy="1197575"/>
          </a:xfrm>
          <a:prstGeom prst="rect">
            <a:avLst/>
          </a:prstGeom>
          <a:noFill/>
          <a:ln>
            <a:noFill/>
          </a:ln>
        </p:spPr>
      </p:pic>
      <p:sp>
        <p:nvSpPr>
          <p:cNvPr id="8" name="TextBox 7">
            <a:extLst>
              <a:ext uri="{FF2B5EF4-FFF2-40B4-BE49-F238E27FC236}">
                <a16:creationId xmlns:a16="http://schemas.microsoft.com/office/drawing/2014/main" id="{CF10A98A-5AEE-48CC-A9D8-87484DE0F354}"/>
              </a:ext>
            </a:extLst>
          </p:cNvPr>
          <p:cNvSpPr txBox="1"/>
          <p:nvPr/>
        </p:nvSpPr>
        <p:spPr>
          <a:xfrm>
            <a:off x="8489576" y="2186320"/>
            <a:ext cx="3361765" cy="4585871"/>
          </a:xfrm>
          <a:prstGeom prst="rect">
            <a:avLst/>
          </a:prstGeom>
          <a:noFill/>
        </p:spPr>
        <p:txBody>
          <a:bodyPr wrap="square" rtlCol="0">
            <a:spAutoFit/>
          </a:bodyPr>
          <a:lstStyle/>
          <a:p>
            <a:r>
              <a:rPr lang="en-US" sz="1600"/>
              <a:t>The people working in online mode, weren’t able to distinguish the thin line between office hours and home. The work life balance has been therefore compromised. </a:t>
            </a:r>
          </a:p>
          <a:p>
            <a:endParaRPr lang="en" sz="1600"/>
          </a:p>
          <a:p>
            <a:r>
              <a:rPr lang="en" sz="1600"/>
              <a:t>The correlation between the online people and overworking during covid is moderate and positive association.</a:t>
            </a:r>
          </a:p>
          <a:p>
            <a:endParaRPr lang="en" sz="1600"/>
          </a:p>
          <a:p>
            <a:pPr marL="0" lvl="0" indent="0" algn="l" rtl="0">
              <a:spcBef>
                <a:spcPts val="1200"/>
              </a:spcBef>
              <a:spcAft>
                <a:spcPts val="1200"/>
              </a:spcAft>
              <a:buNone/>
            </a:pPr>
            <a:r>
              <a:rPr lang="en-US" sz="1600"/>
              <a:t>The correlation between people working in online mode and the work being stressful is positive and moderate association. </a:t>
            </a:r>
          </a:p>
          <a:p>
            <a:endParaRPr lang="en" sz="1600"/>
          </a:p>
          <a:p>
            <a:endParaRPr lang="en-IN" sz="1600" dirty="0"/>
          </a:p>
        </p:txBody>
      </p:sp>
      <p:sp>
        <p:nvSpPr>
          <p:cNvPr id="9" name="TextBox 8">
            <a:extLst>
              <a:ext uri="{FF2B5EF4-FFF2-40B4-BE49-F238E27FC236}">
                <a16:creationId xmlns:a16="http://schemas.microsoft.com/office/drawing/2014/main" id="{3AD0EF38-3DAF-43AB-81C8-AA43EE56BCC3}"/>
              </a:ext>
            </a:extLst>
          </p:cNvPr>
          <p:cNvSpPr txBox="1"/>
          <p:nvPr/>
        </p:nvSpPr>
        <p:spPr>
          <a:xfrm>
            <a:off x="-3" y="732992"/>
            <a:ext cx="8238565" cy="954107"/>
          </a:xfrm>
          <a:prstGeom prst="rect">
            <a:avLst/>
          </a:prstGeom>
          <a:noFill/>
        </p:spPr>
        <p:txBody>
          <a:bodyPr wrap="square" rtlCol="0">
            <a:spAutoFit/>
          </a:bodyPr>
          <a:lstStyle/>
          <a:p>
            <a:r>
              <a:rPr lang="en-IN" sz="2800">
                <a:latin typeface="Algerian" panose="04020705040A02060702" pitchFamily="82" charset="0"/>
              </a:rPr>
              <a:t>Bivariate Analysis of the online employees and their Stressors</a:t>
            </a:r>
            <a:endParaRPr lang="en-IN" sz="2800" dirty="0">
              <a:latin typeface="Algerian" panose="04020705040A02060702" pitchFamily="82" charset="0"/>
            </a:endParaRPr>
          </a:p>
        </p:txBody>
      </p:sp>
    </p:spTree>
    <p:extLst>
      <p:ext uri="{BB962C8B-B14F-4D97-AF65-F5344CB8AC3E}">
        <p14:creationId xmlns:p14="http://schemas.microsoft.com/office/powerpoint/2010/main" val="209114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E0F5E-7285-4527-972B-7A665D199302}"/>
              </a:ext>
            </a:extLst>
          </p:cNvPr>
          <p:cNvSpPr>
            <a:spLocks noGrp="1"/>
          </p:cNvSpPr>
          <p:nvPr>
            <p:ph type="title"/>
          </p:nvPr>
        </p:nvSpPr>
        <p:spPr>
          <a:xfrm>
            <a:off x="838200" y="365125"/>
            <a:ext cx="10515600" cy="1325563"/>
          </a:xfrm>
        </p:spPr>
        <p:txBody>
          <a:bodyPr>
            <a:normAutofit/>
          </a:bodyPr>
          <a:lstStyle/>
          <a:p>
            <a:r>
              <a:rPr lang="en-IN" sz="5400">
                <a:latin typeface="Algerian" panose="04020705040A02060702" pitchFamily="82" charset="0"/>
                <a:cs typeface="Calibri" panose="020F0502020204030204" pitchFamily="34" charset="0"/>
              </a:rPr>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8FD152-CAF0-4D44-A22D-1069F398EFF4}"/>
              </a:ext>
            </a:extLst>
          </p:cNvPr>
          <p:cNvSpPr>
            <a:spLocks noGrp="1"/>
          </p:cNvSpPr>
          <p:nvPr>
            <p:ph idx="1"/>
          </p:nvPr>
        </p:nvSpPr>
        <p:spPr>
          <a:xfrm>
            <a:off x="838200" y="1929384"/>
            <a:ext cx="10515600" cy="4251960"/>
          </a:xfrm>
        </p:spPr>
        <p:txBody>
          <a:bodyPr>
            <a:normAutofit/>
          </a:bodyPr>
          <a:lstStyle/>
          <a:p>
            <a:pPr marL="0" indent="0">
              <a:buNone/>
            </a:pPr>
            <a:r>
              <a:rPr lang="en-US" sz="2200" b="0" i="0">
                <a:effectLst/>
                <a:latin typeface="Calibri" panose="020F0502020204030204" pitchFamily="34" charset="0"/>
                <a:cs typeface="Calibri" panose="020F0502020204030204" pitchFamily="34" charset="0"/>
              </a:rPr>
              <a:t>The COVID-19 pandemic presented as a black swan event. As a measure to curtail it the governments of different countries took various approaches. Most countries announced complete lockdowns, with draconian travel and social restrictions. </a:t>
            </a:r>
          </a:p>
          <a:p>
            <a:pPr marL="0" indent="0">
              <a:buNone/>
            </a:pPr>
            <a:r>
              <a:rPr lang="en-US" sz="2200" b="0" i="0">
                <a:effectLst/>
                <a:latin typeface="Calibri" panose="020F0502020204030204" pitchFamily="34" charset="0"/>
                <a:cs typeface="Calibri" panose="020F0502020204030204" pitchFamily="34" charset="0"/>
              </a:rPr>
              <a:t>On March 24, 2020, the Government of India ordered a nationwide lockdown for 21 days, limiting the movement of the entire population to 1.3 billion. However, the days of lockdown kept on increasing and since then we have witnessed two dreadful lockdowns in the years 2020 and 2021. </a:t>
            </a:r>
          </a:p>
          <a:p>
            <a:pPr marL="0" indent="0">
              <a:buNone/>
            </a:pPr>
            <a:r>
              <a:rPr lang="en-US" sz="2200" b="0" i="0">
                <a:effectLst/>
                <a:latin typeface="Calibri" panose="020F0502020204030204" pitchFamily="34" charset="0"/>
                <a:cs typeface="Calibri" panose="020F0502020204030204" pitchFamily="34" charset="0"/>
              </a:rPr>
              <a:t>Though this was probably a requisite, lockdowns, quarantine, and social distancing can precede long-term effects such as symptoms of mental stress and disorder, including insomnia, anxiety, depression, and post-traumatic stress symptoms.</a:t>
            </a:r>
            <a:endParaRPr lang="en-IN" sz="2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72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41DA-1395-4199-B3D1-4152F7C1C9D6}"/>
              </a:ext>
            </a:extLst>
          </p:cNvPr>
          <p:cNvSpPr>
            <a:spLocks noGrp="1"/>
          </p:cNvSpPr>
          <p:nvPr>
            <p:ph type="title"/>
          </p:nvPr>
        </p:nvSpPr>
        <p:spPr>
          <a:xfrm>
            <a:off x="-2" y="850481"/>
            <a:ext cx="9613861" cy="1188708"/>
          </a:xfrm>
        </p:spPr>
        <p:txBody>
          <a:bodyPr>
            <a:normAutofit fontScale="90000"/>
          </a:bodyPr>
          <a:lstStyle/>
          <a:p>
            <a:r>
              <a:rPr lang="en-IN" sz="3600" dirty="0">
                <a:latin typeface="Algerian" panose="04020705040A02060702" pitchFamily="82" charset="0"/>
              </a:rPr>
              <a:t>Bivariate Analysis of the offline employees and their Stressors</a:t>
            </a:r>
            <a:br>
              <a:rPr lang="en-IN" sz="3600" dirty="0"/>
            </a:br>
            <a:endParaRPr lang="en-IN" dirty="0"/>
          </a:p>
        </p:txBody>
      </p:sp>
      <p:pic>
        <p:nvPicPr>
          <p:cNvPr id="4" name="Google Shape;153;p27">
            <a:extLst>
              <a:ext uri="{FF2B5EF4-FFF2-40B4-BE49-F238E27FC236}">
                <a16:creationId xmlns:a16="http://schemas.microsoft.com/office/drawing/2014/main" id="{5584FA6F-626A-4A74-9448-32EB82164DB6}"/>
              </a:ext>
            </a:extLst>
          </p:cNvPr>
          <p:cNvPicPr preferRelativeResize="0"/>
          <p:nvPr/>
        </p:nvPicPr>
        <p:blipFill>
          <a:blip r:embed="rId2">
            <a:alphaModFix/>
          </a:blip>
          <a:stretch>
            <a:fillRect/>
          </a:stretch>
        </p:blipFill>
        <p:spPr>
          <a:xfrm>
            <a:off x="0" y="2212400"/>
            <a:ext cx="8325975" cy="1441250"/>
          </a:xfrm>
          <a:prstGeom prst="rect">
            <a:avLst/>
          </a:prstGeom>
          <a:noFill/>
          <a:ln>
            <a:noFill/>
          </a:ln>
        </p:spPr>
      </p:pic>
      <p:pic>
        <p:nvPicPr>
          <p:cNvPr id="5" name="Google Shape;272;p44">
            <a:extLst>
              <a:ext uri="{FF2B5EF4-FFF2-40B4-BE49-F238E27FC236}">
                <a16:creationId xmlns:a16="http://schemas.microsoft.com/office/drawing/2014/main" id="{218BE62F-652B-4EB5-B290-F2DEDB6CA7CE}"/>
              </a:ext>
            </a:extLst>
          </p:cNvPr>
          <p:cNvPicPr preferRelativeResize="0"/>
          <p:nvPr/>
        </p:nvPicPr>
        <p:blipFill>
          <a:blip r:embed="rId3">
            <a:alphaModFix/>
          </a:blip>
          <a:stretch>
            <a:fillRect/>
          </a:stretch>
        </p:blipFill>
        <p:spPr>
          <a:xfrm>
            <a:off x="-2" y="3826861"/>
            <a:ext cx="8325975" cy="1358475"/>
          </a:xfrm>
          <a:prstGeom prst="rect">
            <a:avLst/>
          </a:prstGeom>
          <a:noFill/>
          <a:ln>
            <a:noFill/>
          </a:ln>
        </p:spPr>
      </p:pic>
      <p:sp>
        <p:nvSpPr>
          <p:cNvPr id="6" name="TextBox 5">
            <a:extLst>
              <a:ext uri="{FF2B5EF4-FFF2-40B4-BE49-F238E27FC236}">
                <a16:creationId xmlns:a16="http://schemas.microsoft.com/office/drawing/2014/main" id="{37123CCF-1592-460C-97E0-AD83A69689BD}"/>
              </a:ext>
            </a:extLst>
          </p:cNvPr>
          <p:cNvSpPr txBox="1"/>
          <p:nvPr/>
        </p:nvSpPr>
        <p:spPr>
          <a:xfrm>
            <a:off x="8489576" y="2212400"/>
            <a:ext cx="3361765" cy="3477875"/>
          </a:xfrm>
          <a:prstGeom prst="rect">
            <a:avLst/>
          </a:prstGeom>
          <a:noFill/>
        </p:spPr>
        <p:txBody>
          <a:bodyPr wrap="square" rtlCol="0">
            <a:spAutoFit/>
          </a:bodyPr>
          <a:lstStyle/>
          <a:p>
            <a:pPr marL="0" lvl="0" indent="0" algn="l" rtl="0">
              <a:spcBef>
                <a:spcPts val="0"/>
              </a:spcBef>
              <a:spcAft>
                <a:spcPts val="0"/>
              </a:spcAft>
              <a:buNone/>
            </a:pPr>
            <a:r>
              <a:rPr lang="en-US" sz="1600" dirty="0"/>
              <a:t>While some had the privilege of working from home, some didn’t. </a:t>
            </a:r>
          </a:p>
          <a:p>
            <a:pPr marL="0" lvl="0" indent="0" algn="l" rtl="0">
              <a:spcBef>
                <a:spcPts val="1200"/>
              </a:spcBef>
              <a:spcAft>
                <a:spcPts val="0"/>
              </a:spcAft>
              <a:buNone/>
            </a:pPr>
            <a:r>
              <a:rPr lang="en-US" sz="1600" dirty="0"/>
              <a:t>The correlation between people working in offline mode and finding difficulty while working in lockdown is positive and moderate </a:t>
            </a:r>
            <a:r>
              <a:rPr lang="en-US" sz="1600" dirty="0" err="1"/>
              <a:t>assosciation</a:t>
            </a:r>
            <a:r>
              <a:rPr lang="en-US" sz="1600" dirty="0"/>
              <a:t>.</a:t>
            </a:r>
          </a:p>
          <a:p>
            <a:endParaRPr lang="en-US" sz="1600" dirty="0"/>
          </a:p>
          <a:p>
            <a:r>
              <a:rPr lang="en-US" sz="1600" dirty="0"/>
              <a:t>The correlation between people working in offline and not having work life balance is positive and moderate association.  </a:t>
            </a:r>
          </a:p>
          <a:p>
            <a:endParaRPr lang="en-IN" dirty="0"/>
          </a:p>
        </p:txBody>
      </p:sp>
    </p:spTree>
    <p:extLst>
      <p:ext uri="{BB962C8B-B14F-4D97-AF65-F5344CB8AC3E}">
        <p14:creationId xmlns:p14="http://schemas.microsoft.com/office/powerpoint/2010/main" val="2271647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5D8E-F7B2-400F-A672-DAD2663D76B6}"/>
              </a:ext>
            </a:extLst>
          </p:cNvPr>
          <p:cNvSpPr>
            <a:spLocks noGrp="1"/>
          </p:cNvSpPr>
          <p:nvPr>
            <p:ph type="title"/>
          </p:nvPr>
        </p:nvSpPr>
        <p:spPr>
          <a:xfrm>
            <a:off x="0" y="753228"/>
            <a:ext cx="9613861" cy="1080938"/>
          </a:xfrm>
        </p:spPr>
        <p:txBody>
          <a:bodyPr/>
          <a:lstStyle/>
          <a:p>
            <a:r>
              <a:rPr lang="en-IN" sz="3600" dirty="0">
                <a:latin typeface="Algerian" panose="04020705040A02060702" pitchFamily="82" charset="0"/>
              </a:rPr>
              <a:t>Bivariate Analysis of the laid off individuals and their Stressors</a:t>
            </a:r>
            <a:endParaRPr lang="en-IN" dirty="0">
              <a:latin typeface="Algerian" panose="04020705040A02060702" pitchFamily="82" charset="0"/>
            </a:endParaRPr>
          </a:p>
        </p:txBody>
      </p:sp>
      <p:pic>
        <p:nvPicPr>
          <p:cNvPr id="4" name="Google Shape;76;p16">
            <a:extLst>
              <a:ext uri="{FF2B5EF4-FFF2-40B4-BE49-F238E27FC236}">
                <a16:creationId xmlns:a16="http://schemas.microsoft.com/office/drawing/2014/main" id="{020EBC0D-F00A-42A8-A3AF-6FD2488AE39A}"/>
              </a:ext>
            </a:extLst>
          </p:cNvPr>
          <p:cNvPicPr preferRelativeResize="0"/>
          <p:nvPr/>
        </p:nvPicPr>
        <p:blipFill>
          <a:blip r:embed="rId2">
            <a:alphaModFix/>
          </a:blip>
          <a:stretch>
            <a:fillRect/>
          </a:stretch>
        </p:blipFill>
        <p:spPr>
          <a:xfrm>
            <a:off x="-1" y="2183262"/>
            <a:ext cx="8303577" cy="1211700"/>
          </a:xfrm>
          <a:prstGeom prst="rect">
            <a:avLst/>
          </a:prstGeom>
          <a:noFill/>
          <a:ln>
            <a:noFill/>
          </a:ln>
        </p:spPr>
      </p:pic>
      <p:pic>
        <p:nvPicPr>
          <p:cNvPr id="5" name="Google Shape;111;p21">
            <a:extLst>
              <a:ext uri="{FF2B5EF4-FFF2-40B4-BE49-F238E27FC236}">
                <a16:creationId xmlns:a16="http://schemas.microsoft.com/office/drawing/2014/main" id="{80067ACE-488C-4EE7-9FA3-F6E23A1958EE}"/>
              </a:ext>
            </a:extLst>
          </p:cNvPr>
          <p:cNvPicPr preferRelativeResize="0"/>
          <p:nvPr/>
        </p:nvPicPr>
        <p:blipFill>
          <a:blip r:embed="rId3">
            <a:alphaModFix/>
          </a:blip>
          <a:stretch>
            <a:fillRect/>
          </a:stretch>
        </p:blipFill>
        <p:spPr>
          <a:xfrm>
            <a:off x="0" y="3670280"/>
            <a:ext cx="8303577" cy="1304750"/>
          </a:xfrm>
          <a:prstGeom prst="rect">
            <a:avLst/>
          </a:prstGeom>
          <a:noFill/>
          <a:ln>
            <a:noFill/>
          </a:ln>
        </p:spPr>
      </p:pic>
      <p:pic>
        <p:nvPicPr>
          <p:cNvPr id="6" name="Google Shape;132;p24">
            <a:extLst>
              <a:ext uri="{FF2B5EF4-FFF2-40B4-BE49-F238E27FC236}">
                <a16:creationId xmlns:a16="http://schemas.microsoft.com/office/drawing/2014/main" id="{26A2E82C-AC47-4ADA-8988-FC9916F5B0B3}"/>
              </a:ext>
            </a:extLst>
          </p:cNvPr>
          <p:cNvPicPr preferRelativeResize="0"/>
          <p:nvPr/>
        </p:nvPicPr>
        <p:blipFill>
          <a:blip r:embed="rId4">
            <a:alphaModFix/>
          </a:blip>
          <a:stretch>
            <a:fillRect/>
          </a:stretch>
        </p:blipFill>
        <p:spPr>
          <a:xfrm>
            <a:off x="0" y="5250348"/>
            <a:ext cx="8337174" cy="1471275"/>
          </a:xfrm>
          <a:prstGeom prst="rect">
            <a:avLst/>
          </a:prstGeom>
          <a:noFill/>
          <a:ln>
            <a:noFill/>
          </a:ln>
        </p:spPr>
      </p:pic>
      <p:sp>
        <p:nvSpPr>
          <p:cNvPr id="7" name="TextBox 6">
            <a:extLst>
              <a:ext uri="{FF2B5EF4-FFF2-40B4-BE49-F238E27FC236}">
                <a16:creationId xmlns:a16="http://schemas.microsoft.com/office/drawing/2014/main" id="{CE30C316-FBFC-4802-8D9E-99D9F9FAB4B5}"/>
              </a:ext>
            </a:extLst>
          </p:cNvPr>
          <p:cNvSpPr txBox="1"/>
          <p:nvPr/>
        </p:nvSpPr>
        <p:spPr>
          <a:xfrm>
            <a:off x="8482873" y="2228085"/>
            <a:ext cx="3254188" cy="4493538"/>
          </a:xfrm>
          <a:prstGeom prst="rect">
            <a:avLst/>
          </a:prstGeom>
          <a:noFill/>
        </p:spPr>
        <p:txBody>
          <a:bodyPr wrap="square" rtlCol="0">
            <a:spAutoFit/>
          </a:bodyPr>
          <a:lstStyle/>
          <a:p>
            <a:pPr algn="just">
              <a:spcAft>
                <a:spcPts val="1200"/>
              </a:spcAft>
            </a:pPr>
            <a:r>
              <a:rPr lang="en-US" sz="1400" dirty="0"/>
              <a:t>The correlation between being laid off and stress related to financial situation is strong and positive association.</a:t>
            </a:r>
          </a:p>
          <a:p>
            <a:pPr algn="just">
              <a:spcAft>
                <a:spcPts val="1200"/>
              </a:spcAft>
            </a:pPr>
            <a:r>
              <a:rPr lang="en-US" sz="1400" dirty="0"/>
              <a:t>The people who were been laid off during covid, not only felt the stress due to the virus but had to go through a phase of self doubt as well. Here, it shows a strong and positive association between being laid off and having an unpleasant environment during unemployment.</a:t>
            </a:r>
          </a:p>
          <a:p>
            <a:pPr marL="0" lvl="0" indent="0" algn="just" rtl="0">
              <a:spcBef>
                <a:spcPts val="0"/>
              </a:spcBef>
              <a:spcAft>
                <a:spcPts val="1200"/>
              </a:spcAft>
              <a:buNone/>
            </a:pPr>
            <a:r>
              <a:rPr lang="en-US" sz="1400" dirty="0"/>
              <a:t>The correlation between being laid off and finding a new job is positive and strong association. This is a no brainer. The stress of finding a new job amid covid where the hiring was in halt, was an add on to the chaos the virus has created.   </a:t>
            </a:r>
          </a:p>
        </p:txBody>
      </p:sp>
    </p:spTree>
    <p:extLst>
      <p:ext uri="{BB962C8B-B14F-4D97-AF65-F5344CB8AC3E}">
        <p14:creationId xmlns:p14="http://schemas.microsoft.com/office/powerpoint/2010/main" val="3848528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3BC1-4B86-4282-A277-DC9B0CA70F0F}"/>
              </a:ext>
            </a:extLst>
          </p:cNvPr>
          <p:cNvSpPr>
            <a:spLocks noGrp="1"/>
          </p:cNvSpPr>
          <p:nvPr>
            <p:ph type="title"/>
          </p:nvPr>
        </p:nvSpPr>
        <p:spPr>
          <a:xfrm>
            <a:off x="88650" y="753228"/>
            <a:ext cx="9613861" cy="1080938"/>
          </a:xfrm>
        </p:spPr>
        <p:txBody>
          <a:bodyPr/>
          <a:lstStyle/>
          <a:p>
            <a:r>
              <a:rPr lang="en-IN" sz="3600" dirty="0">
                <a:latin typeface="Algerian" panose="04020705040A02060702" pitchFamily="82" charset="0"/>
              </a:rPr>
              <a:t>Bivariate Analysis of the offline mode of work and their Stressors</a:t>
            </a:r>
            <a:endParaRPr lang="en-IN" dirty="0">
              <a:latin typeface="Algerian" panose="04020705040A02060702" pitchFamily="82" charset="0"/>
            </a:endParaRPr>
          </a:p>
        </p:txBody>
      </p:sp>
      <p:pic>
        <p:nvPicPr>
          <p:cNvPr id="4" name="Google Shape;83;p17">
            <a:extLst>
              <a:ext uri="{FF2B5EF4-FFF2-40B4-BE49-F238E27FC236}">
                <a16:creationId xmlns:a16="http://schemas.microsoft.com/office/drawing/2014/main" id="{828B92DD-8897-4155-8403-3976E2ABDD06}"/>
              </a:ext>
            </a:extLst>
          </p:cNvPr>
          <p:cNvPicPr preferRelativeResize="0"/>
          <p:nvPr/>
        </p:nvPicPr>
        <p:blipFill>
          <a:blip r:embed="rId2">
            <a:alphaModFix/>
          </a:blip>
          <a:stretch>
            <a:fillRect/>
          </a:stretch>
        </p:blipFill>
        <p:spPr>
          <a:xfrm>
            <a:off x="0" y="2057700"/>
            <a:ext cx="8370799" cy="1371300"/>
          </a:xfrm>
          <a:prstGeom prst="rect">
            <a:avLst/>
          </a:prstGeom>
          <a:noFill/>
          <a:ln>
            <a:noFill/>
          </a:ln>
        </p:spPr>
      </p:pic>
      <p:pic>
        <p:nvPicPr>
          <p:cNvPr id="5" name="Google Shape;139;p25">
            <a:extLst>
              <a:ext uri="{FF2B5EF4-FFF2-40B4-BE49-F238E27FC236}">
                <a16:creationId xmlns:a16="http://schemas.microsoft.com/office/drawing/2014/main" id="{B022F5CA-D695-44BE-965D-6BF0993DF5FD}"/>
              </a:ext>
            </a:extLst>
          </p:cNvPr>
          <p:cNvPicPr preferRelativeResize="0"/>
          <p:nvPr/>
        </p:nvPicPr>
        <p:blipFill>
          <a:blip r:embed="rId3">
            <a:alphaModFix/>
          </a:blip>
          <a:stretch>
            <a:fillRect/>
          </a:stretch>
        </p:blipFill>
        <p:spPr>
          <a:xfrm>
            <a:off x="0" y="3652534"/>
            <a:ext cx="8370799" cy="1114300"/>
          </a:xfrm>
          <a:prstGeom prst="rect">
            <a:avLst/>
          </a:prstGeom>
          <a:noFill/>
          <a:ln>
            <a:noFill/>
          </a:ln>
        </p:spPr>
      </p:pic>
      <p:pic>
        <p:nvPicPr>
          <p:cNvPr id="6" name="Google Shape;160;p28">
            <a:extLst>
              <a:ext uri="{FF2B5EF4-FFF2-40B4-BE49-F238E27FC236}">
                <a16:creationId xmlns:a16="http://schemas.microsoft.com/office/drawing/2014/main" id="{D88A468E-BCC5-4088-BA16-7030495EA0FE}"/>
              </a:ext>
            </a:extLst>
          </p:cNvPr>
          <p:cNvPicPr preferRelativeResize="0"/>
          <p:nvPr/>
        </p:nvPicPr>
        <p:blipFill>
          <a:blip r:embed="rId4">
            <a:alphaModFix/>
          </a:blip>
          <a:stretch>
            <a:fillRect/>
          </a:stretch>
        </p:blipFill>
        <p:spPr>
          <a:xfrm>
            <a:off x="0" y="4990368"/>
            <a:ext cx="8370799" cy="1236950"/>
          </a:xfrm>
          <a:prstGeom prst="rect">
            <a:avLst/>
          </a:prstGeom>
          <a:noFill/>
          <a:ln>
            <a:noFill/>
          </a:ln>
        </p:spPr>
      </p:pic>
      <p:sp>
        <p:nvSpPr>
          <p:cNvPr id="7" name="TextBox 6">
            <a:extLst>
              <a:ext uri="{FF2B5EF4-FFF2-40B4-BE49-F238E27FC236}">
                <a16:creationId xmlns:a16="http://schemas.microsoft.com/office/drawing/2014/main" id="{6C1E2E76-4649-489C-B15A-C5C3E253FCAE}"/>
              </a:ext>
            </a:extLst>
          </p:cNvPr>
          <p:cNvSpPr txBox="1"/>
          <p:nvPr/>
        </p:nvSpPr>
        <p:spPr>
          <a:xfrm>
            <a:off x="8579224" y="2057700"/>
            <a:ext cx="3173505" cy="4555093"/>
          </a:xfrm>
          <a:prstGeom prst="rect">
            <a:avLst/>
          </a:prstGeom>
          <a:noFill/>
        </p:spPr>
        <p:txBody>
          <a:bodyPr wrap="square" rtlCol="0">
            <a:spAutoFit/>
          </a:bodyPr>
          <a:lstStyle/>
          <a:p>
            <a:r>
              <a:rPr lang="en-US" sz="1200" dirty="0"/>
              <a:t>The correlation between students and mental blockage due to inactivity is moderate and positive association. This shows how daily movement is crucial for everybody specially for students who are at a stage where they need an overall development both physically and mentally.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For students, the foundation is the development that happens over School/College. Due to covid, the one thing which got hampered a lot is the quality education.  </a:t>
            </a:r>
          </a:p>
          <a:p>
            <a:pPr marL="0" lvl="0" indent="0" algn="l" rtl="0">
              <a:spcBef>
                <a:spcPts val="1200"/>
              </a:spcBef>
              <a:spcAft>
                <a:spcPts val="1200"/>
              </a:spcAft>
              <a:buNone/>
            </a:pPr>
            <a:r>
              <a:rPr lang="en-US" sz="1200" dirty="0"/>
              <a:t>The correlation between students and the stress related to future opportunities has a positive and strong association.</a:t>
            </a:r>
          </a:p>
          <a:p>
            <a:r>
              <a:rPr lang="en-US" sz="1200" dirty="0"/>
              <a:t>Students found it very difficult to study during covid times. Therefore, the correlation between students and not having the ideal environment to study is positive and strong association.</a:t>
            </a:r>
          </a:p>
          <a:p>
            <a:endParaRPr lang="en-IN" dirty="0"/>
          </a:p>
        </p:txBody>
      </p:sp>
    </p:spTree>
    <p:extLst>
      <p:ext uri="{BB962C8B-B14F-4D97-AF65-F5344CB8AC3E}">
        <p14:creationId xmlns:p14="http://schemas.microsoft.com/office/powerpoint/2010/main" val="38743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A023-8940-4FEE-BC8B-55189A3CD892}"/>
              </a:ext>
            </a:extLst>
          </p:cNvPr>
          <p:cNvSpPr>
            <a:spLocks noGrp="1"/>
          </p:cNvSpPr>
          <p:nvPr>
            <p:ph type="title"/>
          </p:nvPr>
        </p:nvSpPr>
        <p:spPr>
          <a:xfrm>
            <a:off x="0" y="714921"/>
            <a:ext cx="9613861" cy="1080938"/>
          </a:xfrm>
        </p:spPr>
        <p:txBody>
          <a:bodyPr/>
          <a:lstStyle/>
          <a:p>
            <a:r>
              <a:rPr lang="en-IN" sz="3600" dirty="0">
                <a:latin typeface="Algerian" panose="04020705040A02060702" pitchFamily="82" charset="0"/>
              </a:rPr>
              <a:t>Bivariate Analysis of the depressing thoughts and general habits</a:t>
            </a:r>
            <a:endParaRPr lang="en-IN" dirty="0">
              <a:latin typeface="Algerian" panose="04020705040A02060702" pitchFamily="82" charset="0"/>
            </a:endParaRPr>
          </a:p>
        </p:txBody>
      </p:sp>
      <p:pic>
        <p:nvPicPr>
          <p:cNvPr id="4" name="Google Shape;90;p18">
            <a:extLst>
              <a:ext uri="{FF2B5EF4-FFF2-40B4-BE49-F238E27FC236}">
                <a16:creationId xmlns:a16="http://schemas.microsoft.com/office/drawing/2014/main" id="{B01EC083-9867-4B59-9763-735617293386}"/>
              </a:ext>
            </a:extLst>
          </p:cNvPr>
          <p:cNvPicPr preferRelativeResize="0"/>
          <p:nvPr/>
        </p:nvPicPr>
        <p:blipFill>
          <a:blip r:embed="rId2">
            <a:alphaModFix/>
          </a:blip>
          <a:stretch>
            <a:fillRect/>
          </a:stretch>
        </p:blipFill>
        <p:spPr>
          <a:xfrm>
            <a:off x="0" y="1985862"/>
            <a:ext cx="8292351" cy="1558400"/>
          </a:xfrm>
          <a:prstGeom prst="rect">
            <a:avLst/>
          </a:prstGeom>
          <a:noFill/>
          <a:ln>
            <a:noFill/>
          </a:ln>
        </p:spPr>
      </p:pic>
      <p:sp>
        <p:nvSpPr>
          <p:cNvPr id="5" name="TextBox 4">
            <a:extLst>
              <a:ext uri="{FF2B5EF4-FFF2-40B4-BE49-F238E27FC236}">
                <a16:creationId xmlns:a16="http://schemas.microsoft.com/office/drawing/2014/main" id="{46BC8C3D-6CC8-48C4-8DC7-A218AEF9D3D5}"/>
              </a:ext>
            </a:extLst>
          </p:cNvPr>
          <p:cNvSpPr txBox="1"/>
          <p:nvPr/>
        </p:nvSpPr>
        <p:spPr>
          <a:xfrm>
            <a:off x="8650941" y="2169459"/>
            <a:ext cx="3307977" cy="4585871"/>
          </a:xfrm>
          <a:prstGeom prst="rect">
            <a:avLst/>
          </a:prstGeom>
          <a:noFill/>
        </p:spPr>
        <p:txBody>
          <a:bodyPr wrap="square" rtlCol="0">
            <a:spAutoFit/>
          </a:bodyPr>
          <a:lstStyle/>
          <a:p>
            <a:pPr>
              <a:spcAft>
                <a:spcPts val="400"/>
              </a:spcAft>
            </a:pPr>
            <a:r>
              <a:rPr lang="en-US" sz="1200" dirty="0"/>
              <a:t>The correlation between having self-critical thoughts , hopelessness, comparison and sun exposure is weak and negative correlation. We can infer it from here that how important sunlight is for enhancing our mood. Due to being confined in the four walls during covid made exposure to sun less and hence affected the mood. </a:t>
            </a:r>
          </a:p>
          <a:p>
            <a:pPr>
              <a:spcAft>
                <a:spcPts val="400"/>
              </a:spcAft>
            </a:pPr>
            <a:r>
              <a:rPr lang="en-US" sz="1200" dirty="0"/>
              <a:t>The correlation between having self-critical thoughts, hopelessness, comparison and having a normal sleep cycle is weak and negative association. The increase in depressing thoughts make us sleep less and hence affect our sleep cycle. </a:t>
            </a:r>
          </a:p>
          <a:p>
            <a:pPr>
              <a:spcAft>
                <a:spcPts val="400"/>
              </a:spcAft>
            </a:pPr>
            <a:r>
              <a:rPr lang="en" sz="1200" dirty="0"/>
              <a:t>The correlation between having self-critical thoughts, hopelessness, comparison and increase in tobacco consumption has a positive and weak association. However, during covid the availability of cigarettes was an issue, and therefore the magnitude of correlation has a factor due to which it might got affected.</a:t>
            </a:r>
            <a:r>
              <a:rPr lang="en-US" sz="1200" dirty="0"/>
              <a:t> </a:t>
            </a:r>
          </a:p>
          <a:p>
            <a:endParaRPr lang="en-IN" dirty="0"/>
          </a:p>
        </p:txBody>
      </p:sp>
      <p:pic>
        <p:nvPicPr>
          <p:cNvPr id="6" name="Google Shape;97;p19">
            <a:extLst>
              <a:ext uri="{FF2B5EF4-FFF2-40B4-BE49-F238E27FC236}">
                <a16:creationId xmlns:a16="http://schemas.microsoft.com/office/drawing/2014/main" id="{F033ED6F-511C-4FD8-BB29-44EC976B7823}"/>
              </a:ext>
            </a:extLst>
          </p:cNvPr>
          <p:cNvPicPr preferRelativeResize="0"/>
          <p:nvPr/>
        </p:nvPicPr>
        <p:blipFill>
          <a:blip r:embed="rId3">
            <a:alphaModFix/>
          </a:blip>
          <a:stretch>
            <a:fillRect/>
          </a:stretch>
        </p:blipFill>
        <p:spPr>
          <a:xfrm>
            <a:off x="0" y="3734265"/>
            <a:ext cx="8301318" cy="1288175"/>
          </a:xfrm>
          <a:prstGeom prst="rect">
            <a:avLst/>
          </a:prstGeom>
          <a:noFill/>
          <a:ln>
            <a:noFill/>
          </a:ln>
        </p:spPr>
      </p:pic>
      <p:pic>
        <p:nvPicPr>
          <p:cNvPr id="7" name="Google Shape;125;p23">
            <a:extLst>
              <a:ext uri="{FF2B5EF4-FFF2-40B4-BE49-F238E27FC236}">
                <a16:creationId xmlns:a16="http://schemas.microsoft.com/office/drawing/2014/main" id="{3F2A5F51-1220-4268-8339-F97305EAE4CC}"/>
              </a:ext>
            </a:extLst>
          </p:cNvPr>
          <p:cNvPicPr preferRelativeResize="0"/>
          <p:nvPr/>
        </p:nvPicPr>
        <p:blipFill>
          <a:blip r:embed="rId4">
            <a:alphaModFix/>
          </a:blip>
          <a:stretch>
            <a:fillRect/>
          </a:stretch>
        </p:blipFill>
        <p:spPr>
          <a:xfrm>
            <a:off x="0" y="5308780"/>
            <a:ext cx="8359601" cy="1319025"/>
          </a:xfrm>
          <a:prstGeom prst="rect">
            <a:avLst/>
          </a:prstGeom>
          <a:noFill/>
          <a:ln>
            <a:noFill/>
          </a:ln>
        </p:spPr>
      </p:pic>
    </p:spTree>
    <p:extLst>
      <p:ext uri="{BB962C8B-B14F-4D97-AF65-F5344CB8AC3E}">
        <p14:creationId xmlns:p14="http://schemas.microsoft.com/office/powerpoint/2010/main" val="2263115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DBDB1-DCDF-4999-8812-DC915E71ED1A}"/>
              </a:ext>
            </a:extLst>
          </p:cNvPr>
          <p:cNvSpPr>
            <a:spLocks noGrp="1"/>
          </p:cNvSpPr>
          <p:nvPr>
            <p:ph type="title"/>
          </p:nvPr>
        </p:nvSpPr>
        <p:spPr>
          <a:xfrm>
            <a:off x="686834" y="1153572"/>
            <a:ext cx="3200400" cy="4461163"/>
          </a:xfrm>
        </p:spPr>
        <p:txBody>
          <a:bodyPr>
            <a:normAutofit/>
          </a:bodyPr>
          <a:lstStyle/>
          <a:p>
            <a:r>
              <a:rPr lang="en-IN" sz="4100">
                <a:solidFill>
                  <a:srgbClr val="FFFFFF"/>
                </a:solidFill>
                <a:latin typeface="Algerian" panose="04020705040A02060702" pitchFamily="82" charset="0"/>
              </a:rPr>
              <a:t>Conclusion</a:t>
            </a:r>
            <a:r>
              <a:rPr lang="en-IN" sz="4100">
                <a:solidFill>
                  <a:srgbClr val="FFFFFF"/>
                </a:solidFill>
              </a:rPr>
              <a: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B9D61CB-2CD0-4E57-A664-CAB7CDC27C80}"/>
              </a:ext>
            </a:extLst>
          </p:cNvPr>
          <p:cNvSpPr>
            <a:spLocks noGrp="1"/>
          </p:cNvSpPr>
          <p:nvPr>
            <p:ph idx="1"/>
          </p:nvPr>
        </p:nvSpPr>
        <p:spPr>
          <a:xfrm>
            <a:off x="4447308" y="591344"/>
            <a:ext cx="6906491" cy="5585619"/>
          </a:xfrm>
        </p:spPr>
        <p:txBody>
          <a:bodyPr anchor="ctr">
            <a:normAutofit/>
          </a:bodyPr>
          <a:lstStyle/>
          <a:p>
            <a:pPr marL="0" indent="0">
              <a:buNone/>
            </a:pPr>
            <a:r>
              <a:rPr lang="en-US" sz="1800"/>
              <a:t>In conclusion, the current study provides a snapshot of the acute phase impact of COVID-19 on the mental health of the participants. The findings are concerning, suggesting markedly elevated rates of depression and anxiety, among individuals . This worsening of mental health may also have been exacerbated by the severe loss of job opportunities, personal loss. Overall, the findings suggest that interventions to counteract the social, financial and role disruptions induced by COVID-19.</a:t>
            </a:r>
          </a:p>
          <a:p>
            <a:pPr marL="0" indent="0">
              <a:buNone/>
            </a:pPr>
            <a:r>
              <a:rPr lang="en-US" sz="1800"/>
              <a:t>The main focus of our study was on the 4 groups:</a:t>
            </a:r>
            <a:r>
              <a:rPr lang="en-IN" sz="1800"/>
              <a:t> online employees, offline employees, laid off employees and students.</a:t>
            </a:r>
          </a:p>
          <a:p>
            <a:pPr marL="0" indent="0">
              <a:buNone/>
            </a:pPr>
            <a:r>
              <a:rPr lang="en-IN" sz="1800"/>
              <a:t>We found the online employees to be burdened with extended office hours and stressful job life. Whereas the offline employees not only had no work life balance but also were made to work amongst the pandemic rise with life risk. The laid off employees had extra stress of finding a new job, managing their finances whilst the pandemic chaos. Student had to compromise on their student life while bearing the exam stress with an uncertainty of their future career. According to our research, it has been found there has been changes in the general habits of the people such as increase in tobacco, alcohol consumption, junk food consumption and less sun exposure and physical activities.</a:t>
            </a:r>
            <a:endParaRPr lang="en-US" sz="1800"/>
          </a:p>
        </p:txBody>
      </p:sp>
    </p:spTree>
    <p:extLst>
      <p:ext uri="{BB962C8B-B14F-4D97-AF65-F5344CB8AC3E}">
        <p14:creationId xmlns:p14="http://schemas.microsoft.com/office/powerpoint/2010/main" val="236024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BF8B2C-5A1E-49E4-8AA5-65798BBAD2B7}"/>
              </a:ext>
            </a:extLst>
          </p:cNvPr>
          <p:cNvSpPr txBox="1"/>
          <p:nvPr/>
        </p:nvSpPr>
        <p:spPr>
          <a:xfrm>
            <a:off x="3556000" y="1678325"/>
            <a:ext cx="7298267" cy="1015663"/>
          </a:xfrm>
          <a:prstGeom prst="rect">
            <a:avLst/>
          </a:prstGeom>
          <a:noFill/>
        </p:spPr>
        <p:txBody>
          <a:bodyPr wrap="square" rtlCol="0">
            <a:spAutoFit/>
          </a:bodyPr>
          <a:lstStyle/>
          <a:p>
            <a:r>
              <a:rPr lang="en-IN" sz="6000">
                <a:latin typeface="Algerian" panose="04020705040A02060702" pitchFamily="82" charset="0"/>
              </a:rPr>
              <a:t>Thank You !!!!</a:t>
            </a:r>
            <a:endParaRPr lang="en-IN" sz="6000" dirty="0">
              <a:latin typeface="Algerian" panose="04020705040A02060702" pitchFamily="82" charset="0"/>
            </a:endParaRPr>
          </a:p>
        </p:txBody>
      </p:sp>
      <p:pic>
        <p:nvPicPr>
          <p:cNvPr id="4" name="Picture 3">
            <a:extLst>
              <a:ext uri="{FF2B5EF4-FFF2-40B4-BE49-F238E27FC236}">
                <a16:creationId xmlns:a16="http://schemas.microsoft.com/office/drawing/2014/main" id="{A5FA3D36-6E3B-4A64-983A-10F22DFCC2D9}"/>
              </a:ext>
            </a:extLst>
          </p:cNvPr>
          <p:cNvPicPr>
            <a:picLocks noChangeAspect="1"/>
          </p:cNvPicPr>
          <p:nvPr/>
        </p:nvPicPr>
        <p:blipFill>
          <a:blip r:embed="rId2"/>
          <a:stretch>
            <a:fillRect/>
          </a:stretch>
        </p:blipFill>
        <p:spPr>
          <a:xfrm>
            <a:off x="4114800" y="4164012"/>
            <a:ext cx="3454400" cy="2536825"/>
          </a:xfrm>
          <a:prstGeom prst="rect">
            <a:avLst/>
          </a:prstGeom>
        </p:spPr>
      </p:pic>
    </p:spTree>
    <p:extLst>
      <p:ext uri="{BB962C8B-B14F-4D97-AF65-F5344CB8AC3E}">
        <p14:creationId xmlns:p14="http://schemas.microsoft.com/office/powerpoint/2010/main" val="298721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B741CAA-A8C3-4925-BA46-74DA24AC19E5}"/>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Introduction (Contd.)</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44C515-B6CA-4F71-870F-430CDAB7D35E}"/>
              </a:ext>
            </a:extLst>
          </p:cNvPr>
          <p:cNvSpPr>
            <a:spLocks noGrp="1"/>
          </p:cNvSpPr>
          <p:nvPr>
            <p:ph idx="1"/>
          </p:nvPr>
        </p:nvSpPr>
        <p:spPr>
          <a:xfrm>
            <a:off x="838200" y="1929384"/>
            <a:ext cx="10515600" cy="4251960"/>
          </a:xfrm>
        </p:spPr>
        <p:txBody>
          <a:bodyPr vert="horz" lIns="91440" tIns="45720" rIns="91440" bIns="45720" rtlCol="0">
            <a:normAutofit/>
          </a:bodyPr>
          <a:lstStyle/>
          <a:p>
            <a:pPr marL="0"/>
            <a:r>
              <a:rPr lang="en-US" sz="2200" b="0" i="0">
                <a:effectLst/>
              </a:rPr>
              <a:t>Although there is a deluge of studies published regarding COVID-19, there is a paucity of studies regarding the mental health status of the general population. Therefore, the present survey is intended to assess the mental health impact of the lockdowns on a convenient population. </a:t>
            </a:r>
          </a:p>
          <a:p>
            <a:pPr marL="0"/>
            <a:r>
              <a:rPr lang="en-US" sz="2200" b="0" i="0">
                <a:effectLst/>
              </a:rPr>
              <a:t>After reviewing and validating the questions from Solanky Paul, pursuing Masters in Psychology, Delhi University, we have curated 46 questions in English, exploring age and job sectors, stressors which included fear of infection, helplessness, depressing thoughts, scarce supplies, stressors related to work, student life, finances, and stigma. </a:t>
            </a:r>
          </a:p>
          <a:p>
            <a:pPr marL="0"/>
            <a:r>
              <a:rPr lang="en-US" sz="2200" b="0" i="0">
                <a:effectLst/>
              </a:rPr>
              <a:t>The study population consisted of 64  participants (out of the 100 invited) of which 3.2% were below 20 years, 68.75% were between 20−40 years, 17.2% were between 40-60 years and 9.3 % were over 60 years of age.</a:t>
            </a:r>
            <a:endParaRPr lang="en-US" sz="2200"/>
          </a:p>
        </p:txBody>
      </p:sp>
    </p:spTree>
    <p:extLst>
      <p:ext uri="{BB962C8B-B14F-4D97-AF65-F5344CB8AC3E}">
        <p14:creationId xmlns:p14="http://schemas.microsoft.com/office/powerpoint/2010/main" val="264113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302C-234C-408A-97EB-BD16313ECE9A}"/>
              </a:ext>
            </a:extLst>
          </p:cNvPr>
          <p:cNvSpPr>
            <a:spLocks noGrp="1"/>
          </p:cNvSpPr>
          <p:nvPr>
            <p:ph type="title"/>
          </p:nvPr>
        </p:nvSpPr>
        <p:spPr/>
        <p:txBody>
          <a:bodyPr/>
          <a:lstStyle/>
          <a:p>
            <a:r>
              <a:rPr lang="en-IN" dirty="0">
                <a:latin typeface="Algerian" panose="04020705040A02060702" pitchFamily="82" charset="0"/>
              </a:rPr>
              <a:t>Data Collection And Methodology</a:t>
            </a:r>
          </a:p>
        </p:txBody>
      </p:sp>
      <p:sp>
        <p:nvSpPr>
          <p:cNvPr id="3" name="Content Placeholder 2">
            <a:extLst>
              <a:ext uri="{FF2B5EF4-FFF2-40B4-BE49-F238E27FC236}">
                <a16:creationId xmlns:a16="http://schemas.microsoft.com/office/drawing/2014/main" id="{AC5A3743-2FD5-4A94-97E4-50621586E068}"/>
              </a:ext>
            </a:extLst>
          </p:cNvPr>
          <p:cNvSpPr>
            <a:spLocks noGrp="1"/>
          </p:cNvSpPr>
          <p:nvPr>
            <p:ph idx="1"/>
          </p:nvPr>
        </p:nvSpPr>
        <p:spPr>
          <a:xfrm>
            <a:off x="680321" y="2336873"/>
            <a:ext cx="10570385" cy="3848774"/>
          </a:xfrm>
        </p:spPr>
        <p:txBody>
          <a:bodyPr>
            <a:normAutofit/>
          </a:bodyPr>
          <a:lstStyle/>
          <a:p>
            <a:pPr marL="0" indent="0" algn="just">
              <a:buNone/>
            </a:pPr>
            <a:r>
              <a:rPr lang="en-US" b="0" i="0" dirty="0">
                <a:effectLst/>
                <a:latin typeface="Calibri" panose="020F0502020204030204" pitchFamily="34" charset="0"/>
                <a:cs typeface="Calibri" panose="020F0502020204030204" pitchFamily="34" charset="0"/>
              </a:rPr>
              <a:t>Data Collection is the process of finding and loading the data into our system. Broadly there are three ways in which we can find data.</a:t>
            </a:r>
          </a:p>
          <a:p>
            <a:pPr algn="just"/>
            <a:r>
              <a:rPr lang="en-US" b="0" i="0" dirty="0">
                <a:effectLst/>
                <a:latin typeface="Calibri" panose="020F0502020204030204" pitchFamily="34" charset="0"/>
                <a:cs typeface="Calibri" panose="020F0502020204030204" pitchFamily="34" charset="0"/>
              </a:rPr>
              <a:t>Private Data</a:t>
            </a:r>
          </a:p>
          <a:p>
            <a:pPr algn="just"/>
            <a:r>
              <a:rPr lang="en-US" b="0" i="0" dirty="0">
                <a:effectLst/>
                <a:latin typeface="Calibri" panose="020F0502020204030204" pitchFamily="34" charset="0"/>
                <a:cs typeface="Calibri" panose="020F0502020204030204" pitchFamily="34" charset="0"/>
              </a:rPr>
              <a:t>Public Data</a:t>
            </a:r>
          </a:p>
          <a:p>
            <a:pPr algn="just"/>
            <a:r>
              <a:rPr lang="en-US" b="0" i="0" dirty="0">
                <a:effectLst/>
                <a:latin typeface="Calibri" panose="020F0502020204030204" pitchFamily="34" charset="0"/>
                <a:cs typeface="Calibri" panose="020F0502020204030204" pitchFamily="34" charset="0"/>
              </a:rPr>
              <a:t>Self - conducted survey/research</a:t>
            </a:r>
          </a:p>
        </p:txBody>
      </p:sp>
      <p:pic>
        <p:nvPicPr>
          <p:cNvPr id="7" name="Picture 6">
            <a:extLst>
              <a:ext uri="{FF2B5EF4-FFF2-40B4-BE49-F238E27FC236}">
                <a16:creationId xmlns:a16="http://schemas.microsoft.com/office/drawing/2014/main" id="{336C756F-12F8-4E69-9BA0-BBB34BD6D228}"/>
              </a:ext>
            </a:extLst>
          </p:cNvPr>
          <p:cNvPicPr>
            <a:picLocks noChangeAspect="1"/>
          </p:cNvPicPr>
          <p:nvPr/>
        </p:nvPicPr>
        <p:blipFill>
          <a:blip r:embed="rId2"/>
          <a:stretch>
            <a:fillRect/>
          </a:stretch>
        </p:blipFill>
        <p:spPr>
          <a:xfrm>
            <a:off x="8382001" y="4114251"/>
            <a:ext cx="3612776" cy="2574103"/>
          </a:xfrm>
          <a:prstGeom prst="rect">
            <a:avLst/>
          </a:prstGeom>
        </p:spPr>
      </p:pic>
    </p:spTree>
    <p:extLst>
      <p:ext uri="{BB962C8B-B14F-4D97-AF65-F5344CB8AC3E}">
        <p14:creationId xmlns:p14="http://schemas.microsoft.com/office/powerpoint/2010/main" val="144190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2CBE-1FB4-4F61-8411-1AC338AB056C}"/>
              </a:ext>
            </a:extLst>
          </p:cNvPr>
          <p:cNvSpPr>
            <a:spLocks noGrp="1"/>
          </p:cNvSpPr>
          <p:nvPr>
            <p:ph type="title"/>
          </p:nvPr>
        </p:nvSpPr>
        <p:spPr/>
        <p:txBody>
          <a:bodyPr/>
          <a:lstStyle/>
          <a:p>
            <a:r>
              <a:rPr lang="en-IN">
                <a:latin typeface="Algerian" panose="04020705040A02060702" pitchFamily="82" charset="0"/>
              </a:rPr>
              <a:t>Questionnaire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2111D7E6-5A6F-414F-ADAD-4B0542978B0A}"/>
              </a:ext>
            </a:extLst>
          </p:cNvPr>
          <p:cNvSpPr>
            <a:spLocks noGrp="1"/>
          </p:cNvSpPr>
          <p:nvPr>
            <p:ph idx="1"/>
          </p:nvPr>
        </p:nvSpPr>
        <p:spPr>
          <a:xfrm>
            <a:off x="7144871" y="2336873"/>
            <a:ext cx="4805082" cy="3599316"/>
          </a:xfrm>
        </p:spPr>
        <p:txBody>
          <a:bodyPr/>
          <a:lstStyle/>
          <a:p>
            <a:r>
              <a:rPr lang="en-IN"/>
              <a:t>Link:</a:t>
            </a:r>
          </a:p>
          <a:p>
            <a:pPr marL="0" indent="0">
              <a:buNone/>
            </a:pPr>
            <a:r>
              <a:rPr lang="en-IN"/>
              <a:t>https://forms.gle/HhTSSWUfdigSGWmZ6</a:t>
            </a:r>
          </a:p>
          <a:p>
            <a:pPr marL="0" indent="0">
              <a:buNone/>
            </a:pPr>
            <a:endParaRPr lang="en-IN" dirty="0"/>
          </a:p>
        </p:txBody>
      </p:sp>
      <p:pic>
        <p:nvPicPr>
          <p:cNvPr id="5" name="Picture 4">
            <a:extLst>
              <a:ext uri="{FF2B5EF4-FFF2-40B4-BE49-F238E27FC236}">
                <a16:creationId xmlns:a16="http://schemas.microsoft.com/office/drawing/2014/main" id="{584DEF8F-219A-4E26-A96F-E2AF60725995}"/>
              </a:ext>
            </a:extLst>
          </p:cNvPr>
          <p:cNvPicPr>
            <a:picLocks noChangeAspect="1"/>
          </p:cNvPicPr>
          <p:nvPr/>
        </p:nvPicPr>
        <p:blipFill rotWithShape="1">
          <a:blip r:embed="rId2"/>
          <a:srcRect l="26223" t="-368" r="29360" b="-1"/>
          <a:stretch/>
        </p:blipFill>
        <p:spPr>
          <a:xfrm>
            <a:off x="0" y="1834167"/>
            <a:ext cx="5405718" cy="5023834"/>
          </a:xfrm>
          <a:prstGeom prst="rect">
            <a:avLst/>
          </a:prstGeom>
        </p:spPr>
      </p:pic>
      <p:pic>
        <p:nvPicPr>
          <p:cNvPr id="7" name="Picture 6">
            <a:extLst>
              <a:ext uri="{FF2B5EF4-FFF2-40B4-BE49-F238E27FC236}">
                <a16:creationId xmlns:a16="http://schemas.microsoft.com/office/drawing/2014/main" id="{B77E7BA9-3EDB-416C-BCFA-3748AB851C3C}"/>
              </a:ext>
            </a:extLst>
          </p:cNvPr>
          <p:cNvPicPr>
            <a:picLocks noChangeAspect="1"/>
          </p:cNvPicPr>
          <p:nvPr/>
        </p:nvPicPr>
        <p:blipFill>
          <a:blip r:embed="rId3"/>
          <a:stretch>
            <a:fillRect/>
          </a:stretch>
        </p:blipFill>
        <p:spPr>
          <a:xfrm>
            <a:off x="8598732" y="4780429"/>
            <a:ext cx="3390900" cy="1905000"/>
          </a:xfrm>
          <a:prstGeom prst="rect">
            <a:avLst/>
          </a:prstGeom>
        </p:spPr>
      </p:pic>
    </p:spTree>
    <p:extLst>
      <p:ext uri="{BB962C8B-B14F-4D97-AF65-F5344CB8AC3E}">
        <p14:creationId xmlns:p14="http://schemas.microsoft.com/office/powerpoint/2010/main" val="401948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F25DE9D-E18C-4B5D-935C-BAA8D0448859}"/>
              </a:ext>
            </a:extLst>
          </p:cNvPr>
          <p:cNvSpPr txBox="1"/>
          <p:nvPr/>
        </p:nvSpPr>
        <p:spPr>
          <a:xfrm>
            <a:off x="838200" y="365125"/>
            <a:ext cx="10515600" cy="1325563"/>
          </a:xfrm>
          <a:prstGeom prst="rect">
            <a:avLst/>
          </a:prstGeom>
        </p:spPr>
        <p:txBody>
          <a:bodyPr vert="horz" lIns="91440" tIns="45720" rIns="91440" bIns="45720" rtlCol="0" anchor="ctr">
            <a:normAutofit/>
          </a:bodyPr>
          <a:lstStyle>
            <a:defPPr>
              <a:defRPr lang="en-US"/>
            </a:defPPr>
            <a:lvl1pPr>
              <a:defRPr sz="3600"/>
            </a:lvl1pPr>
          </a:lstStyle>
          <a:p>
            <a:pPr defTabSz="914400">
              <a:lnSpc>
                <a:spcPct val="90000"/>
              </a:lnSpc>
              <a:spcBef>
                <a:spcPct val="0"/>
              </a:spcBef>
              <a:spcAft>
                <a:spcPts val="600"/>
              </a:spcAft>
            </a:pPr>
            <a:r>
              <a:rPr lang="en-US" sz="4600" kern="1200">
                <a:solidFill>
                  <a:schemeClr val="tx1"/>
                </a:solidFill>
                <a:latin typeface="+mj-lt"/>
                <a:ea typeface="+mj-ea"/>
                <a:cs typeface="+mj-cs"/>
              </a:rPr>
              <a:t>Data Collection And Methodology(Contd.)</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DD36A9-B524-4558-9F52-615E4CA8940F}"/>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000" b="0" i="0" u="sng" dirty="0">
                <a:effectLst/>
              </a:rPr>
              <a:t>Private Data  :</a:t>
            </a:r>
          </a:p>
          <a:p>
            <a:pPr marL="0" indent="0">
              <a:buNone/>
            </a:pPr>
            <a:r>
              <a:rPr lang="en-US" sz="2000" b="0" i="0" dirty="0">
                <a:effectLst/>
              </a:rPr>
              <a:t>As the name suggests, private data is given by private organizations. There are some security and privacy concerns attached to it. This type of data is used for mainly the organization's internal analysis.</a:t>
            </a:r>
          </a:p>
          <a:p>
            <a:r>
              <a:rPr lang="en-US" sz="2000" b="0" i="0" dirty="0">
                <a:effectLst/>
              </a:rPr>
              <a:t> </a:t>
            </a:r>
            <a:r>
              <a:rPr lang="en-US" sz="2000" b="0" i="0" u="sng" dirty="0">
                <a:effectLst/>
              </a:rPr>
              <a:t>Public Data :</a:t>
            </a:r>
          </a:p>
          <a:p>
            <a:pPr marL="0" indent="0">
              <a:buNone/>
            </a:pPr>
            <a:r>
              <a:rPr lang="en-US" sz="2000" b="0" i="0" dirty="0">
                <a:effectLst/>
              </a:rPr>
              <a:t>This type of Data is available to everyone. We can find this on government websites and public organizations etc. Anyone can access this data, we do not need any special permissions or approval.</a:t>
            </a:r>
          </a:p>
          <a:p>
            <a:r>
              <a:rPr lang="en-US" sz="2000" u="sng" dirty="0"/>
              <a:t>Self-conducted survey/research :</a:t>
            </a:r>
          </a:p>
          <a:p>
            <a:pPr marL="0" indent="0">
              <a:buNone/>
            </a:pPr>
            <a:r>
              <a:rPr lang="en-US" sz="2000" dirty="0"/>
              <a:t>It is the type of data collection that has been conducted here. A questionnaire has been formed as per the subject and </a:t>
            </a:r>
            <a:r>
              <a:rPr lang="en-US" sz="2000" b="1" dirty="0"/>
              <a:t>convenience sampling</a:t>
            </a:r>
            <a:r>
              <a:rPr lang="en-US" sz="2000" dirty="0"/>
              <a:t> was been performed. </a:t>
            </a:r>
          </a:p>
          <a:p>
            <a:pPr marL="0" indent="0">
              <a:buNone/>
            </a:pPr>
            <a:r>
              <a:rPr lang="en-US" sz="2000" dirty="0"/>
              <a:t>A convenience sample is a type of non-probability sampling method where the sample is taken from a group of people easy to contact or reach.</a:t>
            </a:r>
          </a:p>
        </p:txBody>
      </p:sp>
    </p:spTree>
    <p:extLst>
      <p:ext uri="{BB962C8B-B14F-4D97-AF65-F5344CB8AC3E}">
        <p14:creationId xmlns:p14="http://schemas.microsoft.com/office/powerpoint/2010/main" val="194525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C5E3-6370-4362-8025-44CE5409163B}"/>
              </a:ext>
            </a:extLst>
          </p:cNvPr>
          <p:cNvSpPr>
            <a:spLocks noGrp="1"/>
          </p:cNvSpPr>
          <p:nvPr>
            <p:ph type="title"/>
          </p:nvPr>
        </p:nvSpPr>
        <p:spPr>
          <a:xfrm>
            <a:off x="0" y="211791"/>
            <a:ext cx="10421470" cy="2346512"/>
          </a:xfrm>
        </p:spPr>
        <p:txBody>
          <a:bodyPr>
            <a:normAutofit/>
          </a:bodyPr>
          <a:lstStyle/>
          <a:p>
            <a:r>
              <a:rPr lang="en-IN" sz="3200" dirty="0">
                <a:latin typeface="Algerian" panose="04020705040A02060702" pitchFamily="82" charset="0"/>
              </a:rPr>
              <a:t>Analysis of our data using Tableau for general understanding of our respondents</a:t>
            </a:r>
          </a:p>
        </p:txBody>
      </p:sp>
      <p:pic>
        <p:nvPicPr>
          <p:cNvPr id="5" name="Picture 4">
            <a:extLst>
              <a:ext uri="{FF2B5EF4-FFF2-40B4-BE49-F238E27FC236}">
                <a16:creationId xmlns:a16="http://schemas.microsoft.com/office/drawing/2014/main" id="{839770B4-C871-4DE8-8E41-6982411BE931}"/>
              </a:ext>
            </a:extLst>
          </p:cNvPr>
          <p:cNvPicPr>
            <a:picLocks noChangeAspect="1"/>
          </p:cNvPicPr>
          <p:nvPr/>
        </p:nvPicPr>
        <p:blipFill>
          <a:blip r:embed="rId2"/>
          <a:stretch>
            <a:fillRect/>
          </a:stretch>
        </p:blipFill>
        <p:spPr>
          <a:xfrm>
            <a:off x="2203076" y="2286135"/>
            <a:ext cx="7785847" cy="4360074"/>
          </a:xfrm>
          <a:prstGeom prst="rect">
            <a:avLst/>
          </a:prstGeom>
        </p:spPr>
      </p:pic>
    </p:spTree>
    <p:extLst>
      <p:ext uri="{BB962C8B-B14F-4D97-AF65-F5344CB8AC3E}">
        <p14:creationId xmlns:p14="http://schemas.microsoft.com/office/powerpoint/2010/main" val="415386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32ACC-01B4-4705-A4DE-113EA48B8FC7}"/>
              </a:ext>
            </a:extLst>
          </p:cNvPr>
          <p:cNvSpPr>
            <a:spLocks noGrp="1"/>
          </p:cNvSpPr>
          <p:nvPr>
            <p:ph type="title"/>
          </p:nvPr>
        </p:nvSpPr>
        <p:spPr>
          <a:xfrm>
            <a:off x="841248" y="548640"/>
            <a:ext cx="3600860" cy="5431536"/>
          </a:xfrm>
        </p:spPr>
        <p:txBody>
          <a:bodyPr>
            <a:normAutofit/>
          </a:bodyPr>
          <a:lstStyle/>
          <a:p>
            <a:r>
              <a:rPr lang="en-IN" sz="3800">
                <a:latin typeface="Algerian" panose="04020705040A02060702" pitchFamily="82" charset="0"/>
                <a:cs typeface="Calibri" panose="020F0502020204030204" pitchFamily="34" charset="0"/>
              </a:rPr>
              <a:t>Details of the respondents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CA74AE-C5C0-4E5D-AED6-6308C3FBDE19}"/>
              </a:ext>
            </a:extLst>
          </p:cNvPr>
          <p:cNvSpPr>
            <a:spLocks noGrp="1"/>
          </p:cNvSpPr>
          <p:nvPr>
            <p:ph idx="1"/>
          </p:nvPr>
        </p:nvSpPr>
        <p:spPr>
          <a:xfrm>
            <a:off x="5126418" y="552091"/>
            <a:ext cx="6224335" cy="5431536"/>
          </a:xfrm>
        </p:spPr>
        <p:txBody>
          <a:bodyPr anchor="ctr">
            <a:normAutofit/>
          </a:bodyPr>
          <a:lstStyle/>
          <a:p>
            <a:pPr marL="0" indent="0">
              <a:buNone/>
            </a:pPr>
            <a:r>
              <a:rPr lang="en-US" sz="2200">
                <a:latin typeface="Calibri" panose="020F0502020204030204" pitchFamily="34" charset="0"/>
                <a:cs typeface="Calibri" panose="020F0502020204030204" pitchFamily="34" charset="0"/>
              </a:rPr>
              <a:t>The study population consisted of 64  participants (out of the 100 invited) of which 3.2% were below 20 years, 68.75% were between 20−40 years, 17.2% were between 40-60 years and 9.3 % were over 60 years of age.</a:t>
            </a:r>
          </a:p>
          <a:p>
            <a:pPr marL="0" indent="0">
              <a:buNone/>
            </a:pPr>
            <a:r>
              <a:rPr lang="en-US" sz="2200">
                <a:latin typeface="Calibri" panose="020F0502020204030204" pitchFamily="34" charset="0"/>
                <a:cs typeface="Calibri" panose="020F0502020204030204" pitchFamily="34" charset="0"/>
              </a:rPr>
              <a:t>The majority of our study population comprises of IT sector which is 32.7 %, followed by manufacturing and student sector which is 16.36%. Construction sector has 10.91% and educational( by profession) has 3.64%. The rest which is Automobile, Thermal Power, Oil and Gas and such other has 1.82% of the total study population.</a:t>
            </a:r>
          </a:p>
          <a:p>
            <a:pPr marL="0" indent="0">
              <a:buNone/>
            </a:pPr>
            <a:endParaRPr lang="en-IN" sz="2200"/>
          </a:p>
        </p:txBody>
      </p:sp>
    </p:spTree>
    <p:extLst>
      <p:ext uri="{BB962C8B-B14F-4D97-AF65-F5344CB8AC3E}">
        <p14:creationId xmlns:p14="http://schemas.microsoft.com/office/powerpoint/2010/main" val="2799782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744</TotalTime>
  <Words>2232</Words>
  <Application>Microsoft Macintosh PowerPoint</Application>
  <PresentationFormat>Widescreen</PresentationFormat>
  <Paragraphs>116</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Algerian</vt:lpstr>
      <vt:lpstr>Arial</vt:lpstr>
      <vt:lpstr>Calibri</vt:lpstr>
      <vt:lpstr>Calibri Light</vt:lpstr>
      <vt:lpstr>Office Theme</vt:lpstr>
      <vt:lpstr>IMPACT OF COVID'19 ON MENTAL HEALTH</vt:lpstr>
      <vt:lpstr>Index</vt:lpstr>
      <vt:lpstr>Introduction</vt:lpstr>
      <vt:lpstr>PowerPoint Presentation</vt:lpstr>
      <vt:lpstr>Data Collection And Methodology</vt:lpstr>
      <vt:lpstr>Questionnaire</vt:lpstr>
      <vt:lpstr>PowerPoint Presentation</vt:lpstr>
      <vt:lpstr>Analysis of our data using Tableau for general understanding of our respondents</vt:lpstr>
      <vt:lpstr>Details of the respondents</vt:lpstr>
      <vt:lpstr>Details of the respondents</vt:lpstr>
      <vt:lpstr>Lockdown which created the maximum impact</vt:lpstr>
      <vt:lpstr>Status of the respondents during covid</vt:lpstr>
      <vt:lpstr>Online Vs Offline mode of work</vt:lpstr>
      <vt:lpstr>Willingness to work from Home even after Covid</vt:lpstr>
      <vt:lpstr>Physical meeting vs virtual meeting based on age group</vt:lpstr>
      <vt:lpstr>Feeling anxious vs change in tobacco consumption</vt:lpstr>
      <vt:lpstr>Feeling anxious vs change in Alcohol consumption</vt:lpstr>
      <vt:lpstr>Feeling of anxiousness, agitation vs age of the respondents</vt:lpstr>
      <vt:lpstr>Feeling anxious vs Change in Junk Food Consumption</vt:lpstr>
      <vt:lpstr>Exploratory Data Analysis</vt:lpstr>
      <vt:lpstr>Steps to perform EDA</vt:lpstr>
      <vt:lpstr>Now, the data set looks like this,</vt:lpstr>
      <vt:lpstr>PowerPoint Presentation</vt:lpstr>
      <vt:lpstr>One-Hot Encoding</vt:lpstr>
      <vt:lpstr>Treating the missing values</vt:lpstr>
      <vt:lpstr>PowerPoint Presentation</vt:lpstr>
      <vt:lpstr>Removal of missing values</vt:lpstr>
      <vt:lpstr>Bivariate Analysis</vt:lpstr>
      <vt:lpstr>PowerPoint Presentation</vt:lpstr>
      <vt:lpstr>Bivariate Analysis of the offline employees and their Stressors </vt:lpstr>
      <vt:lpstr>Bivariate Analysis of the laid off individuals and their Stressors</vt:lpstr>
      <vt:lpstr>Bivariate Analysis of the offline mode of work and their Stressors</vt:lpstr>
      <vt:lpstr>Bivariate Analysis of the depressing thoughts and general habits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Joy Bhowmick</dc:creator>
  <cp:lastModifiedBy>Tamosa Sur</cp:lastModifiedBy>
  <cp:revision>10</cp:revision>
  <dcterms:created xsi:type="dcterms:W3CDTF">2022-04-24T06:11:07Z</dcterms:created>
  <dcterms:modified xsi:type="dcterms:W3CDTF">2022-06-17T06:53:13Z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